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3" r:id="rId1"/>
  </p:sldMasterIdLst>
  <p:notesMasterIdLst>
    <p:notesMasterId r:id="rId31"/>
  </p:notesMasterIdLst>
  <p:handoutMasterIdLst>
    <p:handoutMasterId r:id="rId32"/>
  </p:handoutMasterIdLst>
  <p:sldIdLst>
    <p:sldId id="391" r:id="rId2"/>
    <p:sldId id="375" r:id="rId3"/>
    <p:sldId id="368" r:id="rId4"/>
    <p:sldId id="369" r:id="rId5"/>
    <p:sldId id="370" r:id="rId6"/>
    <p:sldId id="371" r:id="rId7"/>
    <p:sldId id="372" r:id="rId8"/>
    <p:sldId id="387" r:id="rId9"/>
    <p:sldId id="388" r:id="rId10"/>
    <p:sldId id="382" r:id="rId11"/>
    <p:sldId id="383" r:id="rId12"/>
    <p:sldId id="384" r:id="rId13"/>
    <p:sldId id="379" r:id="rId14"/>
    <p:sldId id="381" r:id="rId15"/>
    <p:sldId id="385" r:id="rId16"/>
    <p:sldId id="386" r:id="rId17"/>
    <p:sldId id="314" r:id="rId18"/>
    <p:sldId id="356" r:id="rId19"/>
    <p:sldId id="357" r:id="rId20"/>
    <p:sldId id="358" r:id="rId21"/>
    <p:sldId id="359" r:id="rId22"/>
    <p:sldId id="360" r:id="rId23"/>
    <p:sldId id="389" r:id="rId24"/>
    <p:sldId id="276" r:id="rId25"/>
    <p:sldId id="361" r:id="rId26"/>
    <p:sldId id="362" r:id="rId27"/>
    <p:sldId id="363" r:id="rId28"/>
    <p:sldId id="390" r:id="rId29"/>
    <p:sldId id="392" r:id="rId30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9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9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9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9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9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9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9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9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9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6E97E8"/>
    <a:srgbClr val="FFFFFF"/>
    <a:srgbClr val="FFFF00"/>
    <a:srgbClr val="008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9731" autoAdjust="0"/>
  </p:normalViewPr>
  <p:slideViewPr>
    <p:cSldViewPr>
      <p:cViewPr varScale="1">
        <p:scale>
          <a:sx n="70" d="100"/>
          <a:sy n="70" d="100"/>
        </p:scale>
        <p:origin x="-236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108"/>
    </p:cViewPr>
  </p:sorterViewPr>
  <p:notesViewPr>
    <p:cSldViewPr>
      <p:cViewPr>
        <p:scale>
          <a:sx n="100" d="100"/>
          <a:sy n="100" d="100"/>
        </p:scale>
        <p:origin x="-732" y="516"/>
      </p:cViewPr>
      <p:guideLst>
        <p:guide orient="horz" pos="2928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15" tIns="45757" rIns="91515" bIns="45757" numCol="1" anchor="t" anchorCtr="0" compatLnSpc="1">
            <a:prstTxWarp prst="textNoShape">
              <a:avLst/>
            </a:prstTxWarp>
          </a:bodyPr>
          <a:lstStyle>
            <a:lvl1pPr defTabSz="917575" eaLnBrk="1" hangingPunct="1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15" tIns="45757" rIns="91515" bIns="45757" numCol="1" anchor="t" anchorCtr="0" compatLnSpc="1">
            <a:prstTxWarp prst="textNoShape">
              <a:avLst/>
            </a:prstTxWarp>
          </a:bodyPr>
          <a:lstStyle>
            <a:lvl1pPr algn="r" defTabSz="917575" eaLnBrk="1" hangingPunct="1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15" tIns="45757" rIns="91515" bIns="45757" numCol="1" anchor="b" anchorCtr="0" compatLnSpc="1">
            <a:prstTxWarp prst="textNoShape">
              <a:avLst/>
            </a:prstTxWarp>
          </a:bodyPr>
          <a:lstStyle>
            <a:lvl1pPr defTabSz="917575" eaLnBrk="1" hangingPunct="1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15" tIns="45757" rIns="91515" bIns="45757" numCol="1" anchor="b" anchorCtr="0" compatLnSpc="1">
            <a:prstTxWarp prst="textNoShape">
              <a:avLst/>
            </a:prstTxWarp>
          </a:bodyPr>
          <a:lstStyle>
            <a:lvl1pPr algn="r" defTabSz="917575" eaLnBrk="1" hangingPunct="1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fld id="{8CBD70F1-BEC3-4DEA-8199-9C5A3AEAB4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15" tIns="45757" rIns="91515" bIns="45757" numCol="1" anchor="t" anchorCtr="0" compatLnSpc="1">
            <a:prstTxWarp prst="textNoShape">
              <a:avLst/>
            </a:prstTxWarp>
          </a:bodyPr>
          <a:lstStyle>
            <a:lvl1pPr defTabSz="917575" eaLnBrk="1" hangingPunct="1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15" tIns="45757" rIns="91515" bIns="45757" numCol="1" anchor="t" anchorCtr="0" compatLnSpc="1">
            <a:prstTxWarp prst="textNoShape">
              <a:avLst/>
            </a:prstTxWarp>
          </a:bodyPr>
          <a:lstStyle>
            <a:lvl1pPr algn="r" defTabSz="917575" eaLnBrk="1" hangingPunct="1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8213" y="4416425"/>
            <a:ext cx="51371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15" tIns="45757" rIns="91515" bIns="4575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71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15" tIns="45757" rIns="91515" bIns="45757" numCol="1" anchor="b" anchorCtr="0" compatLnSpc="1">
            <a:prstTxWarp prst="textNoShape">
              <a:avLst/>
            </a:prstTxWarp>
          </a:bodyPr>
          <a:lstStyle>
            <a:lvl1pPr defTabSz="917575" eaLnBrk="1" hangingPunct="1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15" tIns="45757" rIns="91515" bIns="45757" numCol="1" anchor="b" anchorCtr="0" compatLnSpc="1">
            <a:prstTxWarp prst="textNoShape">
              <a:avLst/>
            </a:prstTxWarp>
          </a:bodyPr>
          <a:lstStyle>
            <a:lvl1pPr algn="r" defTabSz="917575" eaLnBrk="1" hangingPunct="1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fld id="{6F5DDC38-3B84-4F53-AD7E-659127AACA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B65AC5-D5FA-4975-B535-0DF312DF73CC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6725" y="4343400"/>
            <a:ext cx="6076950" cy="4572000"/>
          </a:xfrm>
          <a:noFill/>
          <a:ln/>
        </p:spPr>
        <p:txBody>
          <a:bodyPr/>
          <a:lstStyle/>
          <a:p>
            <a:pPr algn="just">
              <a:tabLst>
                <a:tab pos="685800" algn="l"/>
              </a:tabLst>
            </a:pPr>
            <a:r>
              <a:rPr lang="en-US" sz="1000" b="1" smtClean="0"/>
              <a:t>TO BE UPDATED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0E764B-D7AE-4B4A-AC26-1A361EEE5AB7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just"/>
            <a:endParaRPr lang="en-US" b="1" dirty="0" smtClean="0"/>
          </a:p>
          <a:p>
            <a:pPr algn="just"/>
            <a:endParaRPr lang="en-US" b="1" dirty="0" smtClean="0"/>
          </a:p>
          <a:p>
            <a:pPr algn="just"/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02D6F83-4C53-4B1C-B214-60067B617B0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FE3D220-8B12-4A39-8D88-1BC90E25AF1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C23CFBC-7A0E-4086-8F4C-3802970DCDC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BCC625E-4140-4B64-8975-9F46FF7F9CD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3344EEF-0D9E-46BC-BB83-E855272BD25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BB212DD-61B0-4F41-91A4-5E41274C43F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A8F48C7-DF3A-4B40-B960-75013C8BD89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DF9914E-77D3-4F7E-8B54-7BF6419D74A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324827C-622D-4341-8513-8A32EDA8CE9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06BE41A-001C-439F-85FB-6E5E90D855A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523B58D-05A0-42CF-96E5-649A52A19F6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34530810-47F8-4E42-A107-350C25CA4B2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4" r:id="rId1"/>
    <p:sldLayoutId id="2147483825" r:id="rId2"/>
    <p:sldLayoutId id="2147483826" r:id="rId3"/>
    <p:sldLayoutId id="2147483827" r:id="rId4"/>
    <p:sldLayoutId id="2147483828" r:id="rId5"/>
    <p:sldLayoutId id="2147483829" r:id="rId6"/>
    <p:sldLayoutId id="2147483830" r:id="rId7"/>
    <p:sldLayoutId id="2147483831" r:id="rId8"/>
    <p:sldLayoutId id="2147483832" r:id="rId9"/>
    <p:sldLayoutId id="2147483833" r:id="rId10"/>
    <p:sldLayoutId id="2147483834" r:id="rId11"/>
  </p:sldLayoutIdLst>
  <p:transition spd="med">
    <p:wipe dir="r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1447800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en-US" sz="4400" dirty="0" smtClean="0"/>
              <a:t>Fairfield Board of Education</a:t>
            </a:r>
            <a:br>
              <a:rPr lang="en-US" sz="4400" dirty="0" smtClean="0"/>
            </a:br>
            <a:r>
              <a:rPr lang="en-US" sz="4400" dirty="0" smtClean="0"/>
              <a:t>Proposed Operating Budget</a:t>
            </a:r>
            <a:br>
              <a:rPr lang="en-US" sz="4400" dirty="0" smtClean="0"/>
            </a:br>
            <a:r>
              <a:rPr lang="en-US" sz="4400" dirty="0" smtClean="0"/>
              <a:t>2011-2012</a:t>
            </a:r>
            <a:endParaRPr lang="en-US" dirty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990600" y="3962400"/>
            <a:ext cx="7924800" cy="17526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Mr. John Mitola, Board of Education Chairman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Dr. David G. Title, Superintendent of Schools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March 7, 2011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676400" y="1676400"/>
          <a:ext cx="7010400" cy="198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/>
                <a:gridCol w="876300"/>
                <a:gridCol w="876300"/>
                <a:gridCol w="876300"/>
                <a:gridCol w="876300"/>
                <a:gridCol w="876300"/>
                <a:gridCol w="876300"/>
              </a:tblGrid>
              <a:tr h="142240">
                <a:tc gridSpan="7"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Grade 3</a:t>
                      </a:r>
                      <a:endParaRPr 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Reading</a:t>
                      </a:r>
                      <a:endParaRPr 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Writing </a:t>
                      </a:r>
                      <a:endParaRPr 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Math</a:t>
                      </a:r>
                      <a:endParaRPr 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2006</a:t>
                      </a:r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2010</a:t>
                      </a:r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2006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2010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2006</a:t>
                      </a:r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2010</a:t>
                      </a:r>
                      <a:endParaRPr lang="en-US" sz="20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Fairfield</a:t>
                      </a:r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78.2</a:t>
                      </a:r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76.2</a:t>
                      </a:r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80.8</a:t>
                      </a:r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72.1</a:t>
                      </a:r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74.7</a:t>
                      </a:r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80.5</a:t>
                      </a:r>
                      <a:endParaRPr lang="en-US" sz="20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CT</a:t>
                      </a:r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54.4</a:t>
                      </a:r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57.1</a:t>
                      </a:r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61.1</a:t>
                      </a:r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58.3</a:t>
                      </a:r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56.3</a:t>
                      </a:r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62.6</a:t>
                      </a:r>
                      <a:endParaRPr lang="en-US" sz="2000" b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676400" y="3962400"/>
          <a:ext cx="7010400" cy="198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/>
                <a:gridCol w="876300"/>
                <a:gridCol w="876300"/>
                <a:gridCol w="876300"/>
                <a:gridCol w="876300"/>
                <a:gridCol w="876300"/>
                <a:gridCol w="876300"/>
              </a:tblGrid>
              <a:tr h="142240">
                <a:tc gridSpan="7"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Grade 4</a:t>
                      </a:r>
                      <a:endParaRPr 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Reading</a:t>
                      </a:r>
                      <a:endParaRPr 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Writing </a:t>
                      </a:r>
                      <a:endParaRPr 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Math</a:t>
                      </a:r>
                      <a:endParaRPr 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2006</a:t>
                      </a:r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2010</a:t>
                      </a:r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2006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2010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2006</a:t>
                      </a:r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2010</a:t>
                      </a:r>
                      <a:endParaRPr lang="en-US" sz="20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Fairfield</a:t>
                      </a:r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79.1</a:t>
                      </a:r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78.6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78.6</a:t>
                      </a:r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rgbClr val="FF0000"/>
                          </a:solidFill>
                        </a:rPr>
                        <a:t>82.5*</a:t>
                      </a:r>
                      <a:endParaRPr lang="en-US" sz="20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71.7</a:t>
                      </a:r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rgbClr val="FF0000"/>
                          </a:solidFill>
                        </a:rPr>
                        <a:t>83.7*</a:t>
                      </a:r>
                      <a:endParaRPr lang="en-US" sz="20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CT</a:t>
                      </a:r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57.8</a:t>
                      </a:r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60.0</a:t>
                      </a:r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62.8</a:t>
                      </a:r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63.6</a:t>
                      </a:r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58.8</a:t>
                      </a:r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67.2</a:t>
                      </a:r>
                      <a:endParaRPr lang="en-US" sz="2000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676400" y="6096000"/>
            <a:ext cx="6553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solidFill>
                  <a:srgbClr val="FF0000"/>
                </a:solidFill>
              </a:rPr>
              <a:t>* Indicates a 3 year trend up</a:t>
            </a:r>
            <a:endParaRPr lang="en-US" sz="1600" b="0" dirty="0">
              <a:solidFill>
                <a:srgbClr val="FF0000"/>
              </a:solidFill>
            </a:endParaRPr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1066800" y="274320"/>
            <a:ext cx="8077200" cy="1143000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CMT 2006-2010</a:t>
            </a:r>
            <a:b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Percent of Students At / Above Goal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3"/>
          <p:cNvSpPr>
            <a:spLocks noGrp="1"/>
          </p:cNvSpPr>
          <p:nvPr>
            <p:ph type="title"/>
          </p:nvPr>
        </p:nvSpPr>
        <p:spPr>
          <a:xfrm>
            <a:off x="1143000" y="274320"/>
            <a:ext cx="7790688" cy="1143000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CMT 2006-2010</a:t>
            </a:r>
            <a:b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Percent of Students At / Above Goal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0" y="1600200"/>
          <a:ext cx="7010400" cy="198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/>
                <a:gridCol w="876300"/>
                <a:gridCol w="876300"/>
                <a:gridCol w="876300"/>
                <a:gridCol w="876300"/>
                <a:gridCol w="876300"/>
                <a:gridCol w="876300"/>
              </a:tblGrid>
              <a:tr h="142240">
                <a:tc gridSpan="7"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Grade 5</a:t>
                      </a:r>
                      <a:endParaRPr 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Reading</a:t>
                      </a:r>
                      <a:endParaRPr 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Writing </a:t>
                      </a:r>
                      <a:endParaRPr 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Math</a:t>
                      </a:r>
                      <a:endParaRPr 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2006</a:t>
                      </a:r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2010</a:t>
                      </a:r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2006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2010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2006</a:t>
                      </a:r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2010</a:t>
                      </a:r>
                      <a:endParaRPr lang="en-US" sz="20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Fairfield</a:t>
                      </a:r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77.4</a:t>
                      </a:r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77.6</a:t>
                      </a:r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75.1</a:t>
                      </a:r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79.9</a:t>
                      </a:r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74.2</a:t>
                      </a:r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rgbClr val="FF0000"/>
                          </a:solidFill>
                        </a:rPr>
                        <a:t>86.0*</a:t>
                      </a:r>
                      <a:endParaRPr lang="en-US" sz="20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CT</a:t>
                      </a:r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60.9</a:t>
                      </a:r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61.8</a:t>
                      </a:r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65.0</a:t>
                      </a:r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68.2</a:t>
                      </a:r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60.7</a:t>
                      </a:r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72.6</a:t>
                      </a:r>
                      <a:endParaRPr lang="en-US" sz="2000" b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24000" y="3886200"/>
          <a:ext cx="7010400" cy="198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/>
                <a:gridCol w="876300"/>
                <a:gridCol w="876300"/>
                <a:gridCol w="876300"/>
                <a:gridCol w="876300"/>
                <a:gridCol w="876300"/>
                <a:gridCol w="876300"/>
              </a:tblGrid>
              <a:tr h="142240">
                <a:tc gridSpan="7"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Grade 6</a:t>
                      </a:r>
                      <a:endParaRPr 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Reading</a:t>
                      </a:r>
                      <a:endParaRPr 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Writing </a:t>
                      </a:r>
                      <a:endParaRPr 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Math</a:t>
                      </a:r>
                      <a:endParaRPr 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2006</a:t>
                      </a:r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2010</a:t>
                      </a:r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2006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2010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2006</a:t>
                      </a:r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2010</a:t>
                      </a:r>
                      <a:endParaRPr lang="en-US" sz="20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Fairfield</a:t>
                      </a:r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83.9</a:t>
                      </a:r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89.0</a:t>
                      </a:r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83.1</a:t>
                      </a:r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88.0</a:t>
                      </a:r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74.0</a:t>
                      </a:r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rgbClr val="FF0000"/>
                          </a:solidFill>
                        </a:rPr>
                        <a:t>85.4*</a:t>
                      </a:r>
                      <a:endParaRPr lang="en-US" sz="20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CT</a:t>
                      </a:r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63.6</a:t>
                      </a:r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74.0</a:t>
                      </a:r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62.2</a:t>
                      </a:r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65.9</a:t>
                      </a:r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58.6</a:t>
                      </a:r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71.0</a:t>
                      </a:r>
                      <a:endParaRPr lang="en-US" sz="2000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600200" y="6019800"/>
            <a:ext cx="685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solidFill>
                  <a:srgbClr val="FF0000"/>
                </a:solidFill>
              </a:rPr>
              <a:t>* Indicates a 4 year trend up</a:t>
            </a:r>
            <a:endParaRPr lang="en-US" sz="1600" b="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3"/>
          <p:cNvSpPr>
            <a:spLocks noGrp="1"/>
          </p:cNvSpPr>
          <p:nvPr>
            <p:ph type="title"/>
          </p:nvPr>
        </p:nvSpPr>
        <p:spPr>
          <a:xfrm>
            <a:off x="1143000" y="274320"/>
            <a:ext cx="7790688" cy="1143000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CMT 2006-2010</a:t>
            </a:r>
            <a:b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Percent of Students At / Above Goal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600200" y="1600200"/>
          <a:ext cx="7010400" cy="198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/>
                <a:gridCol w="876300"/>
                <a:gridCol w="876300"/>
                <a:gridCol w="876300"/>
                <a:gridCol w="876300"/>
                <a:gridCol w="876300"/>
                <a:gridCol w="876300"/>
              </a:tblGrid>
              <a:tr h="142240">
                <a:tc gridSpan="7"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Grade 7</a:t>
                      </a:r>
                      <a:endParaRPr 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Reading</a:t>
                      </a:r>
                      <a:endParaRPr 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Writing </a:t>
                      </a:r>
                      <a:endParaRPr 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Math</a:t>
                      </a:r>
                      <a:endParaRPr 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2006</a:t>
                      </a:r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2010</a:t>
                      </a:r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2006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2010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2006</a:t>
                      </a:r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2010</a:t>
                      </a:r>
                      <a:endParaRPr lang="en-US" sz="20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Fairfield</a:t>
                      </a:r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87.4</a:t>
                      </a:r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rgbClr val="FF0000"/>
                          </a:solidFill>
                        </a:rPr>
                        <a:t>92.5*</a:t>
                      </a:r>
                      <a:endParaRPr lang="en-US" sz="20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77.5</a:t>
                      </a:r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rgbClr val="FF0000"/>
                          </a:solidFill>
                        </a:rPr>
                        <a:t>78.8*</a:t>
                      </a:r>
                      <a:endParaRPr lang="en-US" sz="20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81.6</a:t>
                      </a:r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rgbClr val="FF0000"/>
                          </a:solidFill>
                        </a:rPr>
                        <a:t>88.3*</a:t>
                      </a:r>
                      <a:endParaRPr lang="en-US" sz="20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CT</a:t>
                      </a:r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66.7</a:t>
                      </a:r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77.5</a:t>
                      </a:r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60.0</a:t>
                      </a:r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61.3</a:t>
                      </a:r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57.0</a:t>
                      </a:r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68.8</a:t>
                      </a:r>
                      <a:endParaRPr lang="en-US" sz="2000" b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600200" y="3810000"/>
          <a:ext cx="7010400" cy="198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/>
                <a:gridCol w="876300"/>
                <a:gridCol w="876300"/>
                <a:gridCol w="876300"/>
                <a:gridCol w="876300"/>
                <a:gridCol w="876300"/>
                <a:gridCol w="876300"/>
              </a:tblGrid>
              <a:tr h="142240">
                <a:tc gridSpan="7"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Grade 8</a:t>
                      </a:r>
                      <a:endParaRPr 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Reading</a:t>
                      </a:r>
                      <a:endParaRPr 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Writing </a:t>
                      </a:r>
                      <a:endParaRPr 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Math</a:t>
                      </a:r>
                      <a:endParaRPr 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2006</a:t>
                      </a:r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2010</a:t>
                      </a:r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2006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2010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2006</a:t>
                      </a:r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2010</a:t>
                      </a:r>
                      <a:endParaRPr lang="en-US" sz="20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Fairfield</a:t>
                      </a:r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87.6</a:t>
                      </a:r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rgbClr val="FF0000"/>
                          </a:solidFill>
                        </a:rPr>
                        <a:t>89.0*</a:t>
                      </a:r>
                      <a:endParaRPr lang="en-US" sz="20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81.9</a:t>
                      </a:r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81.3</a:t>
                      </a:r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78.9</a:t>
                      </a:r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87.6</a:t>
                      </a:r>
                      <a:endParaRPr lang="en-US" sz="20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CT</a:t>
                      </a:r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66.7</a:t>
                      </a:r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73.4</a:t>
                      </a:r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62.4</a:t>
                      </a:r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62.7</a:t>
                      </a:r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58.3</a:t>
                      </a:r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67.5</a:t>
                      </a:r>
                      <a:endParaRPr lang="en-US" sz="2000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600200" y="5943600"/>
            <a:ext cx="6629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solidFill>
                  <a:srgbClr val="FF0000"/>
                </a:solidFill>
              </a:rPr>
              <a:t>* Indicates a 3 year trend up</a:t>
            </a:r>
            <a:endParaRPr lang="en-US" sz="1600" b="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716280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College / University Attendance</a:t>
            </a:r>
            <a:endParaRPr lang="en-US" sz="40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219200" y="1066800"/>
          <a:ext cx="7696198" cy="451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68798"/>
                <a:gridCol w="1431850"/>
                <a:gridCol w="1431850"/>
                <a:gridCol w="1431850"/>
                <a:gridCol w="1431850"/>
              </a:tblGrid>
              <a:tr h="609600">
                <a:tc gridSpan="5">
                  <a:txBody>
                    <a:bodyPr/>
                    <a:lstStyle/>
                    <a:p>
                      <a:pPr algn="ctr"/>
                      <a:endParaRPr lang="en-US" sz="1400" dirty="0" smtClean="0"/>
                    </a:p>
                    <a:p>
                      <a:pPr algn="ctr"/>
                      <a:r>
                        <a:rPr lang="en-US" sz="2800" b="0" dirty="0" smtClean="0"/>
                        <a:t>Sampling</a:t>
                      </a:r>
                      <a:r>
                        <a:rPr lang="en-US" sz="2800" b="0" baseline="0" dirty="0" smtClean="0"/>
                        <a:t> of Colleges attended by Fairfield graduates</a:t>
                      </a:r>
                      <a:endParaRPr lang="en-US" sz="28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 smtClean="0"/>
                    </a:p>
                  </a:txBody>
                  <a:tcPr/>
                </a:tc>
              </a:tr>
              <a:tr h="28870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Adelphi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Dartmouth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Marist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Sacred Heart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Notre</a:t>
                      </a:r>
                      <a:r>
                        <a:rPr lang="en-US" sz="1400" baseline="0" dirty="0" smtClean="0"/>
                        <a:t> Dame</a:t>
                      </a:r>
                      <a:endParaRPr lang="en-US" sz="1400" dirty="0"/>
                    </a:p>
                  </a:txBody>
                  <a:tcPr/>
                </a:tc>
              </a:tr>
              <a:tr h="28870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American</a:t>
                      </a:r>
                      <a:r>
                        <a:rPr lang="en-US" sz="1400" baseline="0" dirty="0" smtClean="0"/>
                        <a:t> University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Duke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MIT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Seton Hall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URI</a:t>
                      </a:r>
                      <a:endParaRPr lang="en-US" sz="1400" dirty="0"/>
                    </a:p>
                  </a:txBody>
                  <a:tcPr/>
                </a:tc>
              </a:tr>
              <a:tr h="28870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Amherst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Emory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McGill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Springfield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Vassar</a:t>
                      </a:r>
                      <a:endParaRPr lang="en-US" sz="1400" dirty="0"/>
                    </a:p>
                  </a:txBody>
                  <a:tcPr/>
                </a:tc>
              </a:tr>
              <a:tr h="2590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Bard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Fairfield U.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Michigan</a:t>
                      </a:r>
                      <a:r>
                        <a:rPr lang="en-US" sz="1400" baseline="0" dirty="0" smtClean="0"/>
                        <a:t> State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Stanford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Villanova</a:t>
                      </a:r>
                      <a:endParaRPr lang="en-US" sz="1400" dirty="0"/>
                    </a:p>
                  </a:txBody>
                  <a:tcPr/>
                </a:tc>
              </a:tr>
              <a:tr h="28870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Boston College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Fordham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Middlebury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Stonehill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Wake Forest</a:t>
                      </a:r>
                      <a:endParaRPr lang="en-US" sz="1400" dirty="0"/>
                    </a:p>
                  </a:txBody>
                  <a:tcPr/>
                </a:tc>
              </a:tr>
              <a:tr h="28870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Boston</a:t>
                      </a:r>
                      <a:r>
                        <a:rPr lang="en-US" sz="1400" baseline="0" dirty="0" smtClean="0"/>
                        <a:t> University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George Mason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NYU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Temple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Wesleyan</a:t>
                      </a:r>
                      <a:endParaRPr lang="en-US" sz="1400" dirty="0"/>
                    </a:p>
                  </a:txBody>
                  <a:tcPr/>
                </a:tc>
              </a:tr>
              <a:tr h="28870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Brandeis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Georgetown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Northeastern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Trinity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Wheaton</a:t>
                      </a:r>
                      <a:endParaRPr lang="en-US" sz="1400" dirty="0"/>
                    </a:p>
                  </a:txBody>
                  <a:tcPr/>
                </a:tc>
              </a:tr>
              <a:tr h="28870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Brown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Harvard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Northwestern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Tufts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Wheelock</a:t>
                      </a:r>
                      <a:endParaRPr lang="en-US" sz="1400" dirty="0"/>
                    </a:p>
                  </a:txBody>
                  <a:tcPr/>
                </a:tc>
              </a:tr>
              <a:tr h="28870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Carnegie Mellon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Hunter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Pace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Tulane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Williams</a:t>
                      </a:r>
                      <a:endParaRPr lang="en-US" sz="1400" dirty="0"/>
                    </a:p>
                  </a:txBody>
                  <a:tcPr/>
                </a:tc>
              </a:tr>
              <a:tr h="28870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Clemson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Johns</a:t>
                      </a:r>
                      <a:r>
                        <a:rPr lang="en-US" sz="1400" baseline="0" dirty="0" smtClean="0"/>
                        <a:t> Hopkins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Penn State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UCONN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Yale</a:t>
                      </a:r>
                      <a:endParaRPr lang="en-US" sz="1400" dirty="0"/>
                    </a:p>
                  </a:txBody>
                  <a:tcPr/>
                </a:tc>
              </a:tr>
              <a:tr h="28870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Colgate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Lehigh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Princeton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UMASS</a:t>
                      </a:r>
                      <a:endParaRPr lang="en-US" sz="1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All of the CT State Universities</a:t>
                      </a:r>
                      <a:endParaRPr lang="en-US" sz="1400" dirty="0"/>
                    </a:p>
                  </a:txBody>
                  <a:tcPr/>
                </a:tc>
              </a:tr>
              <a:tr h="40419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Connecticut College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Loyola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Quinnipiac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UPENN</a:t>
                      </a:r>
                      <a:endParaRPr lang="en-US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219200" y="5867400"/>
            <a:ext cx="7620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eaLnBrk="1" hangingPunct="1">
              <a:lnSpc>
                <a:spcPct val="80000"/>
              </a:lnSpc>
              <a:buFont typeface="Arial" pitchFamily="34" charset="0"/>
              <a:buChar char="•"/>
              <a:tabLst>
                <a:tab pos="1778000" algn="l"/>
                <a:tab pos="3606800" algn="l"/>
                <a:tab pos="3771900" algn="l"/>
                <a:tab pos="4000500" algn="dec"/>
                <a:tab pos="5600700" algn="l"/>
                <a:tab pos="5715000" algn="dec"/>
                <a:tab pos="5829300" algn="l"/>
              </a:tabLst>
              <a:defRPr/>
            </a:pPr>
            <a:r>
              <a:rPr lang="en-US" sz="2000" b="0" dirty="0" smtClean="0"/>
              <a:t>  90% of Fairfield graduates continue their education.</a:t>
            </a:r>
          </a:p>
          <a:p>
            <a:pPr marL="0" indent="0" eaLnBrk="1" hangingPunct="1">
              <a:lnSpc>
                <a:spcPct val="80000"/>
              </a:lnSpc>
              <a:buFont typeface="Arial" pitchFamily="34" charset="0"/>
              <a:buChar char="•"/>
              <a:tabLst>
                <a:tab pos="1778000" algn="l"/>
                <a:tab pos="3606800" algn="l"/>
                <a:tab pos="3771900" algn="l"/>
                <a:tab pos="4000500" algn="dec"/>
                <a:tab pos="5600700" algn="l"/>
                <a:tab pos="5715000" algn="dec"/>
                <a:tab pos="5829300" algn="l"/>
              </a:tabLst>
              <a:defRPr/>
            </a:pPr>
            <a:r>
              <a:rPr lang="en-US" sz="2000" b="0" dirty="0" smtClean="0"/>
              <a:t>  75% attend 4 year colleges.  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57200"/>
            <a:ext cx="7498080" cy="1143000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/>
              <a:t>Advanced Placement Results </a:t>
            </a:r>
            <a:br>
              <a:rPr lang="en-US" sz="4000" dirty="0" smtClean="0"/>
            </a:br>
            <a:r>
              <a:rPr lang="en-US" sz="4000" dirty="0" smtClean="0"/>
              <a:t>2000-2010</a:t>
            </a:r>
            <a:endParaRPr lang="en-US" sz="4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828800" y="1905000"/>
          <a:ext cx="6096000" cy="158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24200"/>
                <a:gridCol w="1524000"/>
                <a:gridCol w="1447800"/>
              </a:tblGrid>
              <a:tr h="370840">
                <a:tc>
                  <a:txBody>
                    <a:bodyPr/>
                    <a:lstStyle/>
                    <a:p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2000</a:t>
                      </a:r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2010</a:t>
                      </a:r>
                      <a:endParaRPr lang="en-US" sz="20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# Students</a:t>
                      </a:r>
                      <a:r>
                        <a:rPr lang="en-US" sz="2000" b="0" baseline="0" dirty="0" smtClean="0"/>
                        <a:t> in AP Courses</a:t>
                      </a:r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314</a:t>
                      </a:r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1255</a:t>
                      </a:r>
                      <a:endParaRPr lang="en-US" sz="20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# of AP tests taken</a:t>
                      </a:r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227</a:t>
                      </a:r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1147</a:t>
                      </a:r>
                      <a:endParaRPr lang="en-US" sz="20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# of tests with</a:t>
                      </a:r>
                      <a:r>
                        <a:rPr lang="en-US" sz="2000" b="0" baseline="0" dirty="0" smtClean="0"/>
                        <a:t> a score of 3+</a:t>
                      </a:r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188</a:t>
                      </a:r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1007</a:t>
                      </a:r>
                      <a:endParaRPr lang="en-US" sz="2000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828800" y="3962400"/>
            <a:ext cx="6477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/>
              <a:t>Fairfield is among the top ten school districts in CT with the highest percentage of students earning a 3+ on their AP exams (87.8)</a:t>
            </a:r>
          </a:p>
          <a:p>
            <a:endParaRPr lang="en-US" sz="2000" b="0" dirty="0" smtClean="0"/>
          </a:p>
          <a:p>
            <a:r>
              <a:rPr lang="en-US" sz="2000" b="0" dirty="0" smtClean="0"/>
              <a:t>Fairfield is among the top 5 school districts in CT for the number of students taking an AP test (542)</a:t>
            </a:r>
            <a:endParaRPr lang="en-US" sz="2000" b="0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838200"/>
            <a:ext cx="7498080" cy="1143000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/>
              <a:t>SAT Results</a:t>
            </a:r>
            <a:br>
              <a:rPr lang="en-US" sz="4000" dirty="0" smtClean="0"/>
            </a:br>
            <a:r>
              <a:rPr lang="en-US" sz="4000" dirty="0" smtClean="0"/>
              <a:t>2006-2010</a:t>
            </a:r>
            <a:endParaRPr lang="en-US" sz="40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828800" y="2743200"/>
          <a:ext cx="6629400" cy="198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7350"/>
                <a:gridCol w="828675"/>
                <a:gridCol w="828675"/>
                <a:gridCol w="828675"/>
                <a:gridCol w="828675"/>
                <a:gridCol w="828675"/>
                <a:gridCol w="828675"/>
              </a:tblGrid>
              <a:tr h="142240">
                <a:tc gridSpan="7"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SAT Performance</a:t>
                      </a:r>
                      <a:endParaRPr lang="en-US" sz="20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Reading</a:t>
                      </a:r>
                      <a:endParaRPr 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Writing </a:t>
                      </a:r>
                      <a:endParaRPr 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Math</a:t>
                      </a:r>
                      <a:endParaRPr 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2006</a:t>
                      </a:r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2010</a:t>
                      </a:r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2006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2010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2006</a:t>
                      </a:r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2010</a:t>
                      </a:r>
                      <a:endParaRPr lang="en-US" sz="20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Fairfield </a:t>
                      </a:r>
                      <a:r>
                        <a:rPr lang="en-US" sz="2000" b="0" baseline="0" dirty="0" smtClean="0"/>
                        <a:t> Avg.</a:t>
                      </a:r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542</a:t>
                      </a:r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550</a:t>
                      </a:r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539</a:t>
                      </a:r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562</a:t>
                      </a:r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551</a:t>
                      </a:r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558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CT  Avg.</a:t>
                      </a:r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505</a:t>
                      </a:r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505</a:t>
                      </a:r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504</a:t>
                      </a:r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510</a:t>
                      </a:r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510</a:t>
                      </a:r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510</a:t>
                      </a:r>
                      <a:endParaRPr lang="en-US" sz="2000" b="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371600" y="2590800"/>
          <a:ext cx="7315200" cy="198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0"/>
                <a:gridCol w="731520"/>
                <a:gridCol w="731520"/>
                <a:gridCol w="731520"/>
                <a:gridCol w="731520"/>
                <a:gridCol w="731520"/>
                <a:gridCol w="731520"/>
                <a:gridCol w="731520"/>
                <a:gridCol w="731520"/>
              </a:tblGrid>
              <a:tr h="142240">
                <a:tc gridSpan="9"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Grade</a:t>
                      </a:r>
                      <a:r>
                        <a:rPr lang="en-US" sz="2000" b="0" baseline="0" dirty="0" smtClean="0"/>
                        <a:t> 10</a:t>
                      </a:r>
                      <a:endParaRPr lang="en-US" sz="20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Reading</a:t>
                      </a:r>
                      <a:endParaRPr 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Writing </a:t>
                      </a:r>
                      <a:endParaRPr 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Math</a:t>
                      </a:r>
                      <a:endParaRPr 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Science</a:t>
                      </a:r>
                      <a:endParaRPr 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2007</a:t>
                      </a:r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2010</a:t>
                      </a:r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2007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2010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2007</a:t>
                      </a:r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2010</a:t>
                      </a:r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2007</a:t>
                      </a:r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2010</a:t>
                      </a:r>
                      <a:endParaRPr lang="en-US" sz="20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Fairfield </a:t>
                      </a:r>
                      <a:r>
                        <a:rPr lang="en-US" sz="2000" b="0" baseline="0" dirty="0" smtClean="0"/>
                        <a:t> </a:t>
                      </a:r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67.3</a:t>
                      </a:r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66.6</a:t>
                      </a:r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72.4</a:t>
                      </a:r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82.2</a:t>
                      </a:r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67.8</a:t>
                      </a:r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66.2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67.6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67.2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CT  </a:t>
                      </a:r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45.5</a:t>
                      </a:r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45.9</a:t>
                      </a:r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53.0</a:t>
                      </a:r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59.6</a:t>
                      </a:r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45.3</a:t>
                      </a:r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48.9</a:t>
                      </a:r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44.5</a:t>
                      </a:r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45.5</a:t>
                      </a:r>
                      <a:endParaRPr lang="en-US" sz="2000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762000"/>
            <a:ext cx="7802880" cy="114300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n-US" sz="4000" dirty="0" smtClean="0"/>
              <a:t>CAPT 2007-2010</a:t>
            </a:r>
            <a:br>
              <a:rPr lang="en-US" sz="4000" dirty="0" smtClean="0"/>
            </a:br>
            <a:r>
              <a:rPr lang="en-US" sz="4000" dirty="0" smtClean="0"/>
              <a:t>Percent of Students At / Above Goal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US" sz="4000" dirty="0" smtClean="0"/>
              <a:t>How can we do better?</a:t>
            </a:r>
            <a:br>
              <a:rPr lang="en-US" sz="4000" dirty="0" smtClean="0"/>
            </a:br>
            <a:r>
              <a:rPr lang="en-US" sz="4000" dirty="0" smtClean="0"/>
              <a:t>A District Improvement Strategy</a:t>
            </a:r>
          </a:p>
        </p:txBody>
      </p:sp>
      <p:sp>
        <p:nvSpPr>
          <p:cNvPr id="185347" name="Rectangle 3"/>
          <p:cNvSpPr>
            <a:spLocks noGrp="1" noChangeArrowheads="1"/>
          </p:cNvSpPr>
          <p:nvPr>
            <p:ph idx="1"/>
          </p:nvPr>
        </p:nvSpPr>
        <p:spPr>
          <a:xfrm>
            <a:off x="1143000" y="1447800"/>
            <a:ext cx="7696200" cy="4800600"/>
          </a:xfrm>
        </p:spPr>
        <p:txBody>
          <a:bodyPr>
            <a:normAutofit fontScale="92500"/>
          </a:bodyPr>
          <a:lstStyle/>
          <a:p>
            <a:pPr lvl="1" eaLnBrk="1" hangingPunct="1">
              <a:buFont typeface="Wingdings" pitchFamily="2" charset="2"/>
              <a:buNone/>
              <a:defRPr/>
            </a:pPr>
            <a:endParaRPr lang="en-US" dirty="0" smtClean="0"/>
          </a:p>
          <a:p>
            <a:pPr lvl="1" eaLnBrk="1" hangingPunct="1">
              <a:defRPr/>
            </a:pPr>
            <a:r>
              <a:rPr lang="en-US" sz="3500" dirty="0" smtClean="0"/>
              <a:t>Presented to the public in January 2011 and posted on District’s website</a:t>
            </a:r>
          </a:p>
          <a:p>
            <a:pPr lvl="1" eaLnBrk="1" hangingPunct="1">
              <a:defRPr/>
            </a:pPr>
            <a:r>
              <a:rPr lang="en-US" sz="3500" dirty="0" smtClean="0"/>
              <a:t>Focus is on </a:t>
            </a:r>
            <a:r>
              <a:rPr lang="en-US" sz="3500" dirty="0" smtClean="0"/>
              <a:t>increasing </a:t>
            </a:r>
            <a:r>
              <a:rPr lang="en-US" sz="3500" dirty="0" smtClean="0"/>
              <a:t>student achievement by improving instruction</a:t>
            </a:r>
          </a:p>
          <a:p>
            <a:pPr lvl="1" eaLnBrk="1" hangingPunct="1">
              <a:defRPr/>
            </a:pPr>
            <a:r>
              <a:rPr lang="en-US" sz="3500" dirty="0" smtClean="0"/>
              <a:t>Focus on a limited number of </a:t>
            </a:r>
            <a:r>
              <a:rPr lang="en-US" sz="3500" dirty="0" smtClean="0"/>
              <a:t>initiatives: strengthening </a:t>
            </a:r>
            <a:r>
              <a:rPr lang="en-US" sz="3500" dirty="0" smtClean="0"/>
              <a:t>teacher </a:t>
            </a:r>
            <a:r>
              <a:rPr lang="en-US" sz="3500" dirty="0" smtClean="0"/>
              <a:t>and </a:t>
            </a:r>
            <a:r>
              <a:rPr lang="en-US" sz="3500" dirty="0" smtClean="0"/>
              <a:t>school </a:t>
            </a:r>
            <a:r>
              <a:rPr lang="en-US" sz="3500" dirty="0" smtClean="0"/>
              <a:t>leader skills, </a:t>
            </a:r>
            <a:r>
              <a:rPr lang="en-US" sz="3500" dirty="0" smtClean="0"/>
              <a:t>aligning practices </a:t>
            </a:r>
            <a:r>
              <a:rPr lang="en-US" sz="3500" dirty="0" smtClean="0"/>
              <a:t>across the system and </a:t>
            </a:r>
            <a:r>
              <a:rPr lang="en-US" sz="3500" dirty="0" smtClean="0"/>
              <a:t>providing adequate </a:t>
            </a:r>
            <a:r>
              <a:rPr lang="en-US" sz="3500" dirty="0" smtClean="0"/>
              <a:t>resources</a:t>
            </a:r>
          </a:p>
          <a:p>
            <a:pPr eaLnBrk="1" hangingPunct="1">
              <a:defRPr/>
            </a:pPr>
            <a:endParaRPr lang="en-US" sz="3500" dirty="0" smtClean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251192" cy="1143000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Format of the Budget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371600"/>
            <a:ext cx="7714488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Goal is to simplify and clarify the budget document</a:t>
            </a:r>
          </a:p>
          <a:p>
            <a:r>
              <a:rPr lang="en-US" dirty="0" smtClean="0"/>
              <a:t>Eliminate redundancies</a:t>
            </a:r>
          </a:p>
          <a:p>
            <a:r>
              <a:rPr lang="en-US" dirty="0" smtClean="0"/>
              <a:t>Simplify when multiple accounts were used to purchase the same service</a:t>
            </a:r>
          </a:p>
          <a:p>
            <a:r>
              <a:rPr lang="en-US" dirty="0" smtClean="0"/>
              <a:t>Clarify the use of revenue</a:t>
            </a:r>
          </a:p>
          <a:p>
            <a:r>
              <a:rPr lang="en-US" dirty="0" smtClean="0"/>
              <a:t>Clearly show all permanent staff regardless of funding source</a:t>
            </a:r>
          </a:p>
          <a:p>
            <a:endParaRPr lang="en-US" sz="2400" dirty="0" smtClean="0"/>
          </a:p>
          <a:p>
            <a:pPr>
              <a:buNone/>
            </a:pPr>
            <a:endParaRPr lang="en-US" sz="2400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/>
              <a:t>Format of the Budget (cont’d)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Show clearly when positions are added because of loss of grant funds</a:t>
            </a:r>
          </a:p>
          <a:p>
            <a:r>
              <a:rPr lang="en-US" dirty="0" smtClean="0"/>
              <a:t>Show where we have responded to the recommendations in the Operational Audit</a:t>
            </a:r>
          </a:p>
          <a:p>
            <a:r>
              <a:rPr lang="en-US" dirty="0" smtClean="0"/>
              <a:t>Put budget in an easy-to-read format that includes explanations of significant changes in accounts, line items or program changes</a:t>
            </a:r>
            <a:endParaRPr lang="en-US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15962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Fairfield Budget 2011-2012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990600"/>
            <a:ext cx="8001000" cy="5562600"/>
          </a:xfrm>
        </p:spPr>
        <p:txBody>
          <a:bodyPr>
            <a:normAutofit fontScale="47500" lnSpcReduction="20000"/>
          </a:bodyPr>
          <a:lstStyle/>
          <a:p>
            <a:pPr algn="ctr">
              <a:buNone/>
            </a:pPr>
            <a:endParaRPr lang="en-US" sz="1300" dirty="0" smtClean="0"/>
          </a:p>
          <a:p>
            <a:pPr>
              <a:buNone/>
            </a:pPr>
            <a:r>
              <a:rPr lang="en-US" sz="5100" dirty="0" smtClean="0"/>
              <a:t>	</a:t>
            </a:r>
            <a:r>
              <a:rPr lang="en-US" sz="6700" dirty="0" smtClean="0"/>
              <a:t>Funding </a:t>
            </a:r>
            <a:r>
              <a:rPr lang="en-US" sz="6700" dirty="0" smtClean="0"/>
              <a:t>the Board of Education's </a:t>
            </a:r>
            <a:r>
              <a:rPr lang="en-US" sz="6700" dirty="0" smtClean="0"/>
              <a:t>operating budget allows </a:t>
            </a:r>
            <a:r>
              <a:rPr lang="en-US" sz="6700" dirty="0" smtClean="0"/>
              <a:t>us to offer a comprehensive and rigorous program of academics, athletics, arts and co-curricular </a:t>
            </a:r>
            <a:r>
              <a:rPr lang="en-US" sz="6700" dirty="0" smtClean="0"/>
              <a:t>activities.</a:t>
            </a:r>
          </a:p>
          <a:p>
            <a:endParaRPr lang="en-US" sz="800" dirty="0" smtClean="0"/>
          </a:p>
          <a:p>
            <a:pPr algn="ctr">
              <a:buNone/>
            </a:pPr>
            <a:r>
              <a:rPr lang="en-US" sz="6700" dirty="0" smtClean="0"/>
              <a:t>This </a:t>
            </a:r>
            <a:r>
              <a:rPr lang="en-US" sz="6700" dirty="0" smtClean="0"/>
              <a:t>presentation consists of four parts:</a:t>
            </a:r>
          </a:p>
          <a:p>
            <a:endParaRPr lang="en-US" sz="800" dirty="0" smtClean="0"/>
          </a:p>
          <a:p>
            <a:r>
              <a:rPr lang="en-US" sz="6700" dirty="0" smtClean="0"/>
              <a:t>An </a:t>
            </a:r>
            <a:r>
              <a:rPr lang="en-US" sz="6700" dirty="0" smtClean="0"/>
              <a:t>overview of our program</a:t>
            </a:r>
          </a:p>
          <a:p>
            <a:r>
              <a:rPr lang="en-US" sz="6700" dirty="0" smtClean="0"/>
              <a:t>Some indicators about student  achievement resulting from this program</a:t>
            </a:r>
          </a:p>
          <a:p>
            <a:r>
              <a:rPr lang="en-US" sz="6700" dirty="0" smtClean="0"/>
              <a:t>Budget development and format changes for this year</a:t>
            </a:r>
          </a:p>
          <a:p>
            <a:r>
              <a:rPr lang="en-US" sz="6700" dirty="0" smtClean="0"/>
              <a:t>Highlights of cost pressures and savings initiatives</a:t>
            </a:r>
          </a:p>
          <a:p>
            <a:endParaRPr lang="en-US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dirty="0" smtClean="0"/>
              <a:t>Changing Allocations </a:t>
            </a:r>
            <a:br>
              <a:rPr lang="en-US" sz="4000" dirty="0" smtClean="0"/>
            </a:br>
            <a:r>
              <a:rPr lang="en-US" sz="4000" dirty="0" smtClean="0"/>
              <a:t>to Provide Equity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Provide equity in staffing and technology</a:t>
            </a:r>
          </a:p>
          <a:p>
            <a:r>
              <a:rPr lang="en-US" dirty="0" smtClean="0"/>
              <a:t>Budget technology centrally</a:t>
            </a:r>
          </a:p>
          <a:p>
            <a:r>
              <a:rPr lang="en-US" dirty="0" smtClean="0"/>
              <a:t>Budget </a:t>
            </a:r>
            <a:r>
              <a:rPr lang="en-US" dirty="0" smtClean="0"/>
              <a:t>substitute </a:t>
            </a:r>
            <a:r>
              <a:rPr lang="en-US" dirty="0" smtClean="0"/>
              <a:t>teachers/interns centrally</a:t>
            </a:r>
          </a:p>
          <a:p>
            <a:r>
              <a:rPr lang="en-US" dirty="0" smtClean="0"/>
              <a:t>Provide elementary staffing model based on size of school and number of sections</a:t>
            </a:r>
          </a:p>
          <a:p>
            <a:r>
              <a:rPr lang="en-US" dirty="0" smtClean="0"/>
              <a:t>Combine district and school funding accounts</a:t>
            </a:r>
            <a:endParaRPr lang="en-US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/>
              <a:t>Budget Priorities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Preserve our excellent instructional program and class sizes</a:t>
            </a:r>
          </a:p>
          <a:p>
            <a:r>
              <a:rPr lang="en-US" dirty="0" smtClean="0"/>
              <a:t>Program improvements need to show some offset in costs</a:t>
            </a:r>
          </a:p>
          <a:p>
            <a:r>
              <a:rPr lang="en-US" dirty="0" smtClean="0"/>
              <a:t>Keep forward momentum in technology</a:t>
            </a:r>
          </a:p>
          <a:p>
            <a:r>
              <a:rPr lang="en-US" dirty="0" smtClean="0"/>
              <a:t>Restore some of the major cuts in maintenance projects</a:t>
            </a:r>
          </a:p>
          <a:p>
            <a:r>
              <a:rPr lang="en-US" dirty="0" smtClean="0"/>
              <a:t>Address enrollment changes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/>
              <a:t>Budget Priorities (cont’d)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Squeeze savings in non-instructional areas to focus on maintaining our programs (high school start times)</a:t>
            </a:r>
          </a:p>
          <a:p>
            <a:r>
              <a:rPr lang="en-US" dirty="0" smtClean="0"/>
              <a:t>Designate all revenue as an offset against proposed expenditures (Open Choice)</a:t>
            </a:r>
            <a:endParaRPr lang="en-US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457200"/>
            <a:ext cx="6858000" cy="68580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US" sz="4000" dirty="0" smtClean="0"/>
              <a:t>Enrollment 2010-11 vs. 2011-12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981200" y="1447800"/>
          <a:ext cx="6095999" cy="41022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1999"/>
                <a:gridCol w="1524000"/>
              </a:tblGrid>
              <a:tr h="577785"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b="0" dirty="0" smtClean="0"/>
                        <a:t>Enrollment</a:t>
                      </a:r>
                      <a:r>
                        <a:rPr lang="en-US" sz="2800" b="0" baseline="0" dirty="0" smtClean="0"/>
                        <a:t> figures</a:t>
                      </a:r>
                      <a:endParaRPr lang="en-US" sz="28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12815">
                <a:tc>
                  <a:txBody>
                    <a:bodyPr/>
                    <a:lstStyle/>
                    <a:p>
                      <a:pPr algn="l"/>
                      <a:r>
                        <a:rPr lang="en-US" sz="2000" baseline="0" dirty="0" smtClean="0"/>
                        <a:t>Enrollment ( Oct. 1, 2010    K-12 )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10,026</a:t>
                      </a:r>
                      <a:endParaRPr lang="en-US" sz="2000" dirty="0"/>
                    </a:p>
                  </a:txBody>
                  <a:tcPr/>
                </a:tc>
              </a:tr>
              <a:tr h="444630">
                <a:tc gridSpan="2">
                  <a:txBody>
                    <a:bodyPr/>
                    <a:lstStyle/>
                    <a:p>
                      <a:pPr algn="l"/>
                      <a:endParaRPr 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en-US" sz="2000" dirty="0"/>
                    </a:p>
                  </a:txBody>
                  <a:tcPr/>
                </a:tc>
              </a:tr>
              <a:tr h="444630"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Elementary Projected Change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-30</a:t>
                      </a:r>
                      <a:endParaRPr lang="en-US" sz="2000" dirty="0"/>
                    </a:p>
                  </a:txBody>
                  <a:tcPr/>
                </a:tc>
              </a:tr>
              <a:tr h="476445"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Middle School Projected</a:t>
                      </a:r>
                      <a:r>
                        <a:rPr lang="en-US" sz="2000" baseline="0" dirty="0" smtClean="0"/>
                        <a:t> Change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+82</a:t>
                      </a:r>
                      <a:endParaRPr lang="en-US" sz="2000" dirty="0"/>
                    </a:p>
                  </a:txBody>
                  <a:tcPr/>
                </a:tc>
              </a:tr>
              <a:tr h="508260"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High</a:t>
                      </a:r>
                      <a:r>
                        <a:rPr lang="en-US" sz="2000" baseline="0" dirty="0" smtClean="0"/>
                        <a:t> School Projected Change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+50</a:t>
                      </a:r>
                      <a:endParaRPr lang="en-US" sz="2000" dirty="0"/>
                    </a:p>
                  </a:txBody>
                  <a:tcPr/>
                </a:tc>
              </a:tr>
              <a:tr h="170865">
                <a:tc gridSpan="2">
                  <a:txBody>
                    <a:bodyPr/>
                    <a:lstStyle/>
                    <a:p>
                      <a:pPr algn="l"/>
                      <a:endParaRPr 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en-US" sz="2000" dirty="0"/>
                    </a:p>
                  </a:txBody>
                  <a:tcPr/>
                </a:tc>
              </a:tr>
              <a:tr h="308025"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Total</a:t>
                      </a:r>
                      <a:r>
                        <a:rPr lang="en-US" sz="2000" baseline="0" dirty="0" smtClean="0"/>
                        <a:t> Change</a:t>
                      </a:r>
                      <a:endParaRPr lang="en-US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+102</a:t>
                      </a:r>
                      <a:endParaRPr lang="en-US" sz="2000" dirty="0"/>
                    </a:p>
                  </a:txBody>
                  <a:tcPr/>
                </a:tc>
              </a:tr>
              <a:tr h="445185"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Total</a:t>
                      </a:r>
                      <a:r>
                        <a:rPr lang="en-US" sz="2000" baseline="0" dirty="0" smtClean="0"/>
                        <a:t> Projected Enrollment (2011-2012)</a:t>
                      </a:r>
                      <a:endParaRPr lang="en-US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10,128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762000"/>
            <a:ext cx="6781800" cy="608013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US" sz="4000" dirty="0" smtClean="0"/>
              <a:t>Enrollment Information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idx="1"/>
          </p:nvPr>
        </p:nvSpPr>
        <p:spPr>
          <a:xfrm>
            <a:off x="1219200" y="1600200"/>
            <a:ext cx="7423150" cy="46482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dirty="0" smtClean="0"/>
              <a:t>A decrease of 6 elementary classroom teachers is budgeted in 2011-2012 </a:t>
            </a:r>
          </a:p>
          <a:p>
            <a:pPr eaLnBrk="1" hangingPunct="1">
              <a:defRPr/>
            </a:pPr>
            <a:r>
              <a:rPr lang="en-US" dirty="0" smtClean="0"/>
              <a:t>An increase in classroom teachers at the middle school and high school is budgeted in 2011-2012 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74638"/>
            <a:ext cx="80772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Significant Cost Pressures on </a:t>
            </a:r>
            <a:br>
              <a:rPr lang="en-US" dirty="0" smtClean="0"/>
            </a:br>
            <a:r>
              <a:rPr lang="en-US" sz="4400" dirty="0" smtClean="0"/>
              <a:t>2011-2012 Budget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752600"/>
            <a:ext cx="8077200" cy="4419600"/>
          </a:xfrm>
        </p:spPr>
        <p:txBody>
          <a:bodyPr>
            <a:noAutofit/>
          </a:bodyPr>
          <a:lstStyle/>
          <a:p>
            <a:r>
              <a:rPr lang="en-US" dirty="0" smtClean="0"/>
              <a:t>Contracted salary increases</a:t>
            </a:r>
          </a:p>
          <a:p>
            <a:r>
              <a:rPr lang="en-US" dirty="0" smtClean="0"/>
              <a:t>Loss of SFSF funds</a:t>
            </a:r>
          </a:p>
          <a:p>
            <a:r>
              <a:rPr lang="en-US" dirty="0" smtClean="0"/>
              <a:t>Rising costs of pension and medical benefits</a:t>
            </a:r>
          </a:p>
          <a:p>
            <a:r>
              <a:rPr lang="en-US" dirty="0" smtClean="0"/>
              <a:t>Rising enrollment</a:t>
            </a:r>
          </a:p>
          <a:p>
            <a:r>
              <a:rPr lang="en-US" dirty="0" smtClean="0"/>
              <a:t>Other contractual increases, such as the transportation contract</a:t>
            </a:r>
          </a:p>
          <a:p>
            <a:r>
              <a:rPr lang="en-US" dirty="0" smtClean="0"/>
              <a:t>Approximately 88 percent of the 4.9 percent increase is due to fixed or contractual cos</a:t>
            </a:r>
            <a:r>
              <a:rPr lang="en-US" sz="3000" dirty="0" smtClean="0"/>
              <a:t>ts</a:t>
            </a:r>
            <a:endParaRPr lang="en-US" sz="3000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Non-Personnel Cost Reductions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600200"/>
            <a:ext cx="7498080" cy="2286000"/>
          </a:xfrm>
        </p:spPr>
        <p:txBody>
          <a:bodyPr/>
          <a:lstStyle/>
          <a:p>
            <a:r>
              <a:rPr lang="en-US" dirty="0" smtClean="0"/>
              <a:t>A total of $1,748,000 in such reductions are included in this budget</a:t>
            </a:r>
          </a:p>
          <a:p>
            <a:r>
              <a:rPr lang="en-US" dirty="0" smtClean="0"/>
              <a:t>Includes savings suggested by the Audit</a:t>
            </a:r>
          </a:p>
          <a:p>
            <a:r>
              <a:rPr lang="en-US" dirty="0" smtClean="0"/>
              <a:t>Some accounts were “zeroed out”</a:t>
            </a:r>
            <a:endParaRPr lang="en-US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7714488" cy="1143000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/>
              <a:t>Significant Program/Service Changes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High School start times</a:t>
            </a:r>
          </a:p>
          <a:p>
            <a:r>
              <a:rPr lang="en-US" dirty="0" smtClean="0"/>
              <a:t>New Elementary Staffing Model </a:t>
            </a:r>
          </a:p>
          <a:p>
            <a:r>
              <a:rPr lang="en-US" dirty="0" smtClean="0"/>
              <a:t>New Gifted education model for elementary and middle schools </a:t>
            </a:r>
          </a:p>
          <a:p>
            <a:r>
              <a:rPr lang="en-US" dirty="0" smtClean="0"/>
              <a:t>Pre-K program changes to serve more children at a lower cost</a:t>
            </a:r>
          </a:p>
          <a:p>
            <a:r>
              <a:rPr lang="en-US" dirty="0" smtClean="0"/>
              <a:t>All either save money or have some reductions to offset additional costs</a:t>
            </a:r>
            <a:endParaRPr lang="en-US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dirty="0" smtClean="0"/>
              <a:t>Net Full Time Equivalent (FTE) </a:t>
            </a:r>
            <a:br>
              <a:rPr lang="en-US" sz="4000" dirty="0" smtClean="0"/>
            </a:br>
            <a:r>
              <a:rPr lang="en-US" sz="4000" dirty="0" smtClean="0"/>
              <a:t>Staffing Changes </a:t>
            </a:r>
            <a:endParaRPr lang="en-US" sz="40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828800" y="1981200"/>
          <a:ext cx="6781800" cy="36235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86350"/>
                <a:gridCol w="1695450"/>
              </a:tblGrid>
              <a:tr h="716378">
                <a:tc gridSpan="2">
                  <a:txBody>
                    <a:bodyPr/>
                    <a:lstStyle/>
                    <a:p>
                      <a:pPr algn="ctr"/>
                      <a:r>
                        <a:rPr lang="en-US" sz="3200" b="0" dirty="0" smtClean="0"/>
                        <a:t>Staffing</a:t>
                      </a:r>
                      <a:r>
                        <a:rPr lang="en-US" sz="3200" b="0" baseline="0" dirty="0" smtClean="0"/>
                        <a:t> Changes</a:t>
                      </a:r>
                      <a:endParaRPr lang="en-US" sz="32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11837">
                <a:tc>
                  <a:txBody>
                    <a:bodyPr/>
                    <a:lstStyle/>
                    <a:p>
                      <a:pPr algn="l"/>
                      <a:r>
                        <a:rPr lang="en-US" sz="3200" dirty="0" smtClean="0"/>
                        <a:t>Certified Staffing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dirty="0" smtClean="0"/>
                        <a:t>9.8 FTE</a:t>
                      </a:r>
                      <a:endParaRPr lang="en-US" sz="3200" dirty="0"/>
                    </a:p>
                  </a:txBody>
                  <a:tcPr/>
                </a:tc>
              </a:tr>
              <a:tr h="551283">
                <a:tc>
                  <a:txBody>
                    <a:bodyPr/>
                    <a:lstStyle/>
                    <a:p>
                      <a:pPr algn="l"/>
                      <a:r>
                        <a:rPr lang="en-US" sz="3200" dirty="0" smtClean="0"/>
                        <a:t>Non-Certified</a:t>
                      </a:r>
                      <a:r>
                        <a:rPr lang="en-US" sz="3200" baseline="0" dirty="0" smtClean="0"/>
                        <a:t> Staffing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dirty="0" smtClean="0"/>
                        <a:t>- 3.6 FTE</a:t>
                      </a:r>
                      <a:endParaRPr lang="en-US" sz="3200" dirty="0"/>
                    </a:p>
                  </a:txBody>
                  <a:tcPr/>
                </a:tc>
              </a:tr>
              <a:tr h="590730">
                <a:tc>
                  <a:txBody>
                    <a:bodyPr/>
                    <a:lstStyle/>
                    <a:p>
                      <a:pPr algn="l"/>
                      <a:r>
                        <a:rPr lang="en-US" sz="3200" dirty="0" smtClean="0"/>
                        <a:t>Net Staffing</a:t>
                      </a:r>
                      <a:r>
                        <a:rPr lang="en-US" sz="3200" baseline="0" dirty="0" smtClean="0"/>
                        <a:t> Change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dirty="0" smtClean="0"/>
                        <a:t>6.2 FTE</a:t>
                      </a:r>
                      <a:endParaRPr lang="en-US" sz="3200" dirty="0"/>
                    </a:p>
                  </a:txBody>
                  <a:tcPr/>
                </a:tc>
              </a:tr>
              <a:tr h="491286">
                <a:tc gridSpan="2">
                  <a:txBody>
                    <a:bodyPr/>
                    <a:lstStyle/>
                    <a:p>
                      <a:pPr algn="l"/>
                      <a:endParaRPr lang="en-US" sz="3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en-US" sz="2000" dirty="0"/>
                    </a:p>
                  </a:txBody>
                  <a:tcPr/>
                </a:tc>
              </a:tr>
              <a:tr h="491286">
                <a:tc>
                  <a:txBody>
                    <a:bodyPr/>
                    <a:lstStyle/>
                    <a:p>
                      <a:pPr algn="l"/>
                      <a:r>
                        <a:rPr lang="en-US" sz="3200" dirty="0" smtClean="0"/>
                        <a:t>Total</a:t>
                      </a:r>
                      <a:r>
                        <a:rPr lang="en-US" sz="3200" baseline="0" dirty="0" smtClean="0"/>
                        <a:t> Enrollment Increase</a:t>
                      </a:r>
                      <a:endParaRPr lang="en-US" sz="3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dirty="0" smtClean="0"/>
                        <a:t>102</a:t>
                      </a:r>
                      <a:endParaRPr lang="en-US" sz="3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74320"/>
            <a:ext cx="6705600" cy="1143000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Summary</a:t>
            </a:r>
            <a:endParaRPr lang="en-US" sz="4000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447800" y="1185462"/>
            <a:ext cx="7086600" cy="5016758"/>
          </a:xfrm>
          <a:prstGeom prst="rect">
            <a:avLst/>
          </a:prstGeom>
          <a:solidFill>
            <a:srgbClr val="FFFFFD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en-US" sz="32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upport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of the school system’s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32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budget has enabled us to offer a first- </a:t>
            </a:r>
            <a:r>
              <a:rPr kumimoji="0" lang="en-US" sz="3200" b="0" i="0" u="none" strike="noStrike" cap="none" normalizeH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32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rate program</a:t>
            </a:r>
            <a:endParaRPr kumimoji="0" lang="en-US" sz="32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en-US" sz="32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E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fforts have been made to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find cost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32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savings</a:t>
            </a:r>
            <a:endParaRPr kumimoji="0" lang="en-US" sz="32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en-US" sz="32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The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budget development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process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has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32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32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changed to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make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the budget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easier to </a:t>
            </a:r>
            <a:r>
              <a:rPr lang="en-US" sz="32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32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3200" b="0" i="0" u="none" strike="noStrike" cap="none" normalizeH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en-US" sz="3200" b="0" i="0" u="none" strike="noStrike" cap="none" normalizeH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understand</a:t>
            </a:r>
            <a:endParaRPr kumimoji="0" lang="en-US" sz="32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We appreciate your time and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32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consideration of this budget request</a:t>
            </a:r>
            <a:endParaRPr kumimoji="0" lang="en-US" sz="32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/>
              <a:t>English / Social Studies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1066800" y="1219200"/>
            <a:ext cx="73914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0" dirty="0" smtClean="0"/>
              <a:t>In addition to a comprehensive core Pre K-12 program, a variety of elective courses are offered to high school students including:</a:t>
            </a:r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371600" y="2133601"/>
          <a:ext cx="7162800" cy="35813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81400"/>
                <a:gridCol w="3581400"/>
              </a:tblGrid>
              <a:tr h="511628"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Sample</a:t>
                      </a:r>
                      <a:r>
                        <a:rPr lang="en-US" sz="2000" baseline="0" dirty="0" smtClean="0"/>
                        <a:t> of High School Electives</a:t>
                      </a:r>
                      <a:endParaRPr 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11628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Journalism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Poetry</a:t>
                      </a:r>
                      <a:endParaRPr lang="en-US" sz="2000" dirty="0"/>
                    </a:p>
                  </a:txBody>
                  <a:tcPr/>
                </a:tc>
              </a:tr>
              <a:tr h="511628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AP Language and Composition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AP Literature</a:t>
                      </a:r>
                      <a:endParaRPr lang="en-US" sz="2000" dirty="0"/>
                    </a:p>
                  </a:txBody>
                  <a:tcPr/>
                </a:tc>
              </a:tr>
              <a:tr h="511628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Contemporary Global Lit.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Satire</a:t>
                      </a:r>
                      <a:endParaRPr lang="en-US" sz="2000" dirty="0"/>
                    </a:p>
                  </a:txBody>
                  <a:tcPr/>
                </a:tc>
              </a:tr>
              <a:tr h="511628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AP Government and Politics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Economics</a:t>
                      </a:r>
                      <a:endParaRPr lang="en-US" sz="2000" dirty="0"/>
                    </a:p>
                  </a:txBody>
                  <a:tcPr/>
                </a:tc>
              </a:tr>
              <a:tr h="511628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International Relations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Psychology</a:t>
                      </a:r>
                      <a:endParaRPr lang="en-US" sz="2000" dirty="0"/>
                    </a:p>
                  </a:txBody>
                  <a:tcPr/>
                </a:tc>
              </a:tr>
              <a:tr h="511628">
                <a:tc>
                  <a:txBody>
                    <a:bodyPr/>
                    <a:lstStyle/>
                    <a:p>
                      <a:r>
                        <a:rPr lang="en-US" sz="2000" smtClean="0"/>
                        <a:t>Youth and the Law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AP Modern European History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/>
              <a:t>Math / Science</a:t>
            </a:r>
            <a:endParaRPr lang="en-US" sz="4000" dirty="0"/>
          </a:p>
        </p:txBody>
      </p:sp>
      <p:sp>
        <p:nvSpPr>
          <p:cNvPr id="4" name="Rectangle 3"/>
          <p:cNvSpPr/>
          <p:nvPr/>
        </p:nvSpPr>
        <p:spPr>
          <a:xfrm>
            <a:off x="1219200" y="1447800"/>
            <a:ext cx="75438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0" dirty="0" smtClean="0"/>
              <a:t>In addition to a comprehensive core Pre K-12 program, a variety of elective courses are offered to high school students including:</a:t>
            </a:r>
          </a:p>
          <a:p>
            <a:pPr>
              <a:buFont typeface="Wingdings" pitchFamily="2" charset="2"/>
              <a:buChar char="§"/>
            </a:pPr>
            <a:endParaRPr lang="en-US" sz="2000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447799" y="2362200"/>
          <a:ext cx="7086601" cy="3733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00388"/>
                <a:gridCol w="3986213"/>
              </a:tblGrid>
              <a:tr h="466725"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Sample of High School Electives</a:t>
                      </a:r>
                      <a:endParaRPr 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66725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Multivariable</a:t>
                      </a:r>
                      <a:r>
                        <a:rPr lang="en-US" sz="2000" baseline="0" dirty="0" smtClean="0"/>
                        <a:t> Calculus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Probability and Statistics</a:t>
                      </a:r>
                      <a:endParaRPr lang="en-US" sz="2000" dirty="0"/>
                    </a:p>
                  </a:txBody>
                  <a:tcPr/>
                </a:tc>
              </a:tr>
              <a:tr h="466725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AP</a:t>
                      </a:r>
                      <a:r>
                        <a:rPr lang="en-US" sz="2000" baseline="0" dirty="0" smtClean="0"/>
                        <a:t> Calculus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AP Statistics</a:t>
                      </a:r>
                      <a:endParaRPr lang="en-US" sz="2000" dirty="0"/>
                    </a:p>
                  </a:txBody>
                  <a:tcPr/>
                </a:tc>
              </a:tr>
              <a:tr h="466725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Personal Finance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AP Biology</a:t>
                      </a:r>
                      <a:endParaRPr lang="en-US" sz="2000" dirty="0"/>
                    </a:p>
                  </a:txBody>
                  <a:tcPr/>
                </a:tc>
              </a:tr>
              <a:tr h="466725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AP Chemistry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AP Physics</a:t>
                      </a:r>
                      <a:endParaRPr lang="en-US" sz="2000" dirty="0"/>
                    </a:p>
                  </a:txBody>
                  <a:tcPr/>
                </a:tc>
              </a:tr>
              <a:tr h="466725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AP</a:t>
                      </a:r>
                      <a:r>
                        <a:rPr lang="en-US" sz="2000" baseline="0" dirty="0" smtClean="0"/>
                        <a:t> Environmental Science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Astronomy</a:t>
                      </a:r>
                      <a:endParaRPr lang="en-US" sz="2000" dirty="0"/>
                    </a:p>
                  </a:txBody>
                  <a:tcPr/>
                </a:tc>
              </a:tr>
              <a:tr h="466725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Marine</a:t>
                      </a:r>
                      <a:r>
                        <a:rPr lang="en-US" sz="2000" baseline="0" dirty="0" smtClean="0"/>
                        <a:t> Biology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Human</a:t>
                      </a:r>
                      <a:r>
                        <a:rPr lang="en-US" sz="2000" baseline="0" dirty="0" smtClean="0"/>
                        <a:t> Anatomy and Physiology</a:t>
                      </a:r>
                      <a:endParaRPr lang="en-US" sz="2000" dirty="0"/>
                    </a:p>
                  </a:txBody>
                  <a:tcPr/>
                </a:tc>
              </a:tr>
              <a:tr h="466725">
                <a:tc>
                  <a:txBody>
                    <a:bodyPr/>
                    <a:lstStyle/>
                    <a:p>
                      <a:r>
                        <a:rPr lang="en-US" sz="2000" smtClean="0"/>
                        <a:t>Meteorology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Oceanography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274320"/>
            <a:ext cx="6096000" cy="1143000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World Languages</a:t>
            </a:r>
            <a:endParaRPr lang="en-US" sz="4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752600" y="1524000"/>
          <a:ext cx="6705600" cy="304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5500"/>
                <a:gridCol w="4610100"/>
              </a:tblGrid>
              <a:tr h="50800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High</a:t>
                      </a:r>
                      <a:r>
                        <a:rPr lang="en-US" sz="2000" baseline="0" dirty="0" smtClean="0"/>
                        <a:t> School World Languages </a:t>
                      </a:r>
                      <a:endParaRPr 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0800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French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6 levels and Advanced Placement</a:t>
                      </a:r>
                      <a:endParaRPr lang="en-US" sz="2000" dirty="0"/>
                    </a:p>
                  </a:txBody>
                  <a:tcPr/>
                </a:tc>
              </a:tr>
              <a:tr h="50800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Italian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4 levels</a:t>
                      </a:r>
                      <a:endParaRPr lang="en-US" sz="2000" dirty="0"/>
                    </a:p>
                  </a:txBody>
                  <a:tcPr/>
                </a:tc>
              </a:tr>
              <a:tr h="50800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Latin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4 levels and Advanced Placement</a:t>
                      </a:r>
                      <a:endParaRPr lang="en-US" sz="2000" dirty="0"/>
                    </a:p>
                  </a:txBody>
                  <a:tcPr/>
                </a:tc>
              </a:tr>
              <a:tr h="50800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Spanish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6 levels and Advanced Placement</a:t>
                      </a:r>
                      <a:endParaRPr lang="en-US" sz="2000" dirty="0"/>
                    </a:p>
                  </a:txBody>
                  <a:tcPr/>
                </a:tc>
              </a:tr>
              <a:tr h="50800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Chinese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4 levels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752600" y="4953000"/>
            <a:ext cx="6705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b="0" dirty="0" smtClean="0"/>
              <a:t> Grade 4	Spanish instruction begins</a:t>
            </a:r>
          </a:p>
          <a:p>
            <a:pPr>
              <a:buFont typeface="Arial" pitchFamily="34" charset="0"/>
              <a:buChar char="•"/>
            </a:pPr>
            <a:endParaRPr lang="en-US" sz="2000" b="0" dirty="0" smtClean="0"/>
          </a:p>
          <a:p>
            <a:pPr>
              <a:buFont typeface="Arial" pitchFamily="34" charset="0"/>
              <a:buChar char="•"/>
            </a:pPr>
            <a:r>
              <a:rPr lang="en-US" sz="2000" b="0" dirty="0" smtClean="0"/>
              <a:t> Grades 7 + 8 	Choice of French or Spanish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251192" cy="1143000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Art / Music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1219200" y="1447800"/>
            <a:ext cx="762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0" dirty="0" smtClean="0"/>
              <a:t>In addition to a comprehensive Pre K – 12 Art and Music program, a variety of elective courses are offered to students including: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600200" y="2209800"/>
          <a:ext cx="6858000" cy="3169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9000"/>
                <a:gridCol w="3429000"/>
              </a:tblGrid>
              <a:tr h="390525"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Sample of  High School Electives</a:t>
                      </a:r>
                      <a:endParaRPr 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90525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Keyboard</a:t>
                      </a:r>
                      <a:r>
                        <a:rPr lang="en-US" sz="2000" baseline="0" dirty="0" smtClean="0"/>
                        <a:t> / Piano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Chamber Orchestra</a:t>
                      </a:r>
                      <a:endParaRPr lang="en-US" sz="2000" dirty="0"/>
                    </a:p>
                  </a:txBody>
                  <a:tcPr/>
                </a:tc>
              </a:tr>
              <a:tr h="390525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Concert Band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Concert Orchestra</a:t>
                      </a:r>
                    </a:p>
                  </a:txBody>
                  <a:tcPr/>
                </a:tc>
              </a:tr>
              <a:tr h="390525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Jazz Ensemble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Concert</a:t>
                      </a:r>
                      <a:r>
                        <a:rPr lang="en-US" sz="2000" baseline="0" dirty="0" smtClean="0"/>
                        <a:t> Choir</a:t>
                      </a:r>
                      <a:endParaRPr lang="en-US" sz="2000" dirty="0" smtClean="0"/>
                    </a:p>
                  </a:txBody>
                  <a:tcPr/>
                </a:tc>
              </a:tr>
              <a:tr h="390525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Music</a:t>
                      </a:r>
                      <a:r>
                        <a:rPr lang="en-US" sz="2000" baseline="0" dirty="0" smtClean="0"/>
                        <a:t> Technology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Music Theory</a:t>
                      </a:r>
                    </a:p>
                  </a:txBody>
                  <a:tcPr/>
                </a:tc>
              </a:tr>
              <a:tr h="390525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Drawing and Painting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</a:t>
                      </a:r>
                      <a:r>
                        <a:rPr lang="en-US" sz="2000" baseline="0" dirty="0" smtClean="0"/>
                        <a:t> Dimensional Design</a:t>
                      </a:r>
                      <a:endParaRPr lang="en-US" sz="2000" dirty="0" smtClean="0"/>
                    </a:p>
                  </a:txBody>
                  <a:tcPr/>
                </a:tc>
              </a:tr>
              <a:tr h="390525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Photography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Digital Photography</a:t>
                      </a:r>
                    </a:p>
                  </a:txBody>
                  <a:tcPr/>
                </a:tc>
              </a:tr>
              <a:tr h="390525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Pottery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AP Studio Art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447800" y="5486400"/>
            <a:ext cx="7391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1800" b="0" dirty="0" smtClean="0"/>
              <a:t>Elementary Strings instruction begins in Grade 4 and Band in Grade 5</a:t>
            </a:r>
          </a:p>
          <a:p>
            <a:endParaRPr lang="en-US" sz="1800" b="0" dirty="0" smtClean="0"/>
          </a:p>
          <a:p>
            <a:pPr>
              <a:buFont typeface="Wingdings" pitchFamily="2" charset="2"/>
              <a:buChar char="§"/>
            </a:pPr>
            <a:r>
              <a:rPr lang="en-US" sz="1800" b="0" dirty="0" smtClean="0"/>
              <a:t>Music Technology instruction begins in Grade 6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dirty="0" smtClean="0"/>
              <a:t>Business, Family Consumer Sciences and Technology Education.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1066800" y="1600200"/>
            <a:ext cx="7696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0" dirty="0" smtClean="0"/>
              <a:t>Students in High School are offered a variety of courses in these program areas including: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447800" y="2362200"/>
          <a:ext cx="7239000" cy="3169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19500"/>
                <a:gridCol w="3619500"/>
              </a:tblGrid>
              <a:tr h="387639"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Sample of  High School Electives</a:t>
                      </a:r>
                      <a:endParaRPr 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7639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Marketing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Business Law</a:t>
                      </a:r>
                      <a:endParaRPr lang="en-US" sz="2000" dirty="0"/>
                    </a:p>
                  </a:txBody>
                  <a:tcPr/>
                </a:tc>
              </a:tr>
              <a:tr h="392257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Accounting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Culinary Arts</a:t>
                      </a:r>
                      <a:endParaRPr lang="en-US" sz="2000" dirty="0"/>
                    </a:p>
                  </a:txBody>
                  <a:tcPr/>
                </a:tc>
              </a:tr>
              <a:tr h="392257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Child Development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Interior Design</a:t>
                      </a:r>
                      <a:endParaRPr lang="en-US" sz="2000" dirty="0"/>
                    </a:p>
                  </a:txBody>
                  <a:tcPr/>
                </a:tc>
              </a:tr>
              <a:tr h="392257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Fashion and Textiles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CAD</a:t>
                      </a:r>
                      <a:r>
                        <a:rPr lang="en-US" sz="2000" baseline="0" dirty="0" smtClean="0"/>
                        <a:t> Drafting and Animation</a:t>
                      </a:r>
                      <a:endParaRPr lang="en-US" sz="2000" dirty="0"/>
                    </a:p>
                  </a:txBody>
                  <a:tcPr/>
                </a:tc>
              </a:tr>
              <a:tr h="392257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Wood Manufacturing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Transportation Technology</a:t>
                      </a:r>
                      <a:endParaRPr lang="en-US" sz="2000" dirty="0"/>
                    </a:p>
                  </a:txBody>
                  <a:tcPr/>
                </a:tc>
              </a:tr>
              <a:tr h="392257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Engineering Robotics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CAD</a:t>
                      </a:r>
                      <a:r>
                        <a:rPr lang="en-US" sz="2000" baseline="0" dirty="0" smtClean="0"/>
                        <a:t> Architecture</a:t>
                      </a:r>
                    </a:p>
                  </a:txBody>
                  <a:tcPr/>
                </a:tc>
              </a:tr>
              <a:tr h="387639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AP Economics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aseline="0" dirty="0" smtClean="0"/>
                        <a:t>AP Computer Science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295400" y="5638800"/>
            <a:ext cx="7391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800" b="0" dirty="0" smtClean="0"/>
              <a:t> Family Consumer Science begins in Grade 6</a:t>
            </a:r>
          </a:p>
          <a:p>
            <a:pPr>
              <a:buFont typeface="Arial" pitchFamily="34" charset="0"/>
              <a:buChar char="•"/>
            </a:pPr>
            <a:r>
              <a:rPr lang="en-US" sz="1800" b="0" dirty="0" smtClean="0"/>
              <a:t> Technology Education begins in Grade 7</a:t>
            </a:r>
          </a:p>
          <a:p>
            <a:pPr>
              <a:buFont typeface="Arial" pitchFamily="34" charset="0"/>
              <a:buChar char="•"/>
            </a:pPr>
            <a:r>
              <a:rPr lang="en-US" sz="1800" b="0" dirty="0" smtClean="0"/>
              <a:t> Business begins in Grade 9</a:t>
            </a:r>
            <a:endParaRPr lang="en-US" sz="1800" b="0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/>
              <a:t>Other Program Areas</a:t>
            </a:r>
            <a:endParaRPr lang="en-US" sz="4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676400" y="1447800"/>
          <a:ext cx="6781800" cy="48687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67038"/>
                <a:gridCol w="3814762"/>
              </a:tblGrid>
              <a:tr h="577785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Program</a:t>
                      </a:r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Grades served</a:t>
                      </a:r>
                      <a:endParaRPr lang="en-US" sz="2000" b="0" dirty="0"/>
                    </a:p>
                  </a:txBody>
                  <a:tcPr/>
                </a:tc>
              </a:tr>
              <a:tr h="57778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Comprehensive Special Education Programming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Pre K through Age 21</a:t>
                      </a:r>
                      <a:endParaRPr lang="en-US" sz="2000" dirty="0"/>
                    </a:p>
                  </a:txBody>
                  <a:tcPr/>
                </a:tc>
              </a:tr>
              <a:tr h="57778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Health</a:t>
                      </a:r>
                      <a:r>
                        <a:rPr lang="en-US" sz="2000" baseline="0" dirty="0" smtClean="0"/>
                        <a:t> Education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Pre K – 12</a:t>
                      </a:r>
                      <a:endParaRPr lang="en-US" sz="2000" dirty="0"/>
                    </a:p>
                  </a:txBody>
                  <a:tcPr/>
                </a:tc>
              </a:tr>
              <a:tr h="57778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Physical Education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Pre K – 12</a:t>
                      </a:r>
                      <a:endParaRPr lang="en-US" sz="2000" dirty="0"/>
                    </a:p>
                  </a:txBody>
                  <a:tcPr/>
                </a:tc>
              </a:tr>
              <a:tr h="57778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Gifted</a:t>
                      </a:r>
                      <a:r>
                        <a:rPr lang="en-US" sz="2000" baseline="0" dirty="0" smtClean="0"/>
                        <a:t> Program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 smtClean="0"/>
                        <a:t>3 – 8</a:t>
                      </a:r>
                      <a:endParaRPr lang="en-US" sz="2000" dirty="0"/>
                    </a:p>
                  </a:txBody>
                  <a:tcPr/>
                </a:tc>
              </a:tr>
              <a:tr h="57778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Pre School</a:t>
                      </a:r>
                      <a:r>
                        <a:rPr lang="en-US" sz="2000" baseline="0" dirty="0" smtClean="0"/>
                        <a:t> Program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 + 4 year olds</a:t>
                      </a:r>
                      <a:endParaRPr lang="en-US" sz="2000" dirty="0"/>
                    </a:p>
                  </a:txBody>
                  <a:tcPr/>
                </a:tc>
              </a:tr>
              <a:tr h="57778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Library</a:t>
                      </a:r>
                      <a:r>
                        <a:rPr lang="en-US" sz="2000" baseline="0" dirty="0" smtClean="0"/>
                        <a:t> Media Services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Pre K</a:t>
                      </a:r>
                      <a:r>
                        <a:rPr lang="en-US" sz="2000" baseline="0" dirty="0" smtClean="0"/>
                        <a:t> – 12</a:t>
                      </a:r>
                      <a:endParaRPr lang="en-US" sz="2000" dirty="0"/>
                    </a:p>
                  </a:txBody>
                  <a:tcPr/>
                </a:tc>
              </a:tr>
              <a:tr h="692474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Theater Arts and Video Production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9</a:t>
                      </a:r>
                      <a:r>
                        <a:rPr lang="en-US" sz="2000" baseline="0" dirty="0" smtClean="0"/>
                        <a:t> – 12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381000"/>
            <a:ext cx="6705600" cy="914400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en-US" sz="4000" dirty="0" smtClean="0"/>
              <a:t>Student Involvement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676400" y="1432560"/>
          <a:ext cx="7010400" cy="48546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1824"/>
                <a:gridCol w="4568576"/>
              </a:tblGrid>
              <a:tr h="383701"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Student Participate</a:t>
                      </a:r>
                      <a:r>
                        <a:rPr lang="en-US" sz="2400" b="0" baseline="0" dirty="0" smtClean="0"/>
                        <a:t> Rates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b="0" dirty="0"/>
                    </a:p>
                  </a:txBody>
                  <a:tcPr/>
                </a:tc>
              </a:tr>
              <a:tr h="97401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High School Athletics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Fall        880+</a:t>
                      </a:r>
                    </a:p>
                    <a:p>
                      <a:pPr algn="l"/>
                      <a:r>
                        <a:rPr lang="en-US" sz="2000" dirty="0" smtClean="0"/>
                        <a:t>Winter</a:t>
                      </a:r>
                      <a:r>
                        <a:rPr lang="en-US" sz="2000" baseline="0" dirty="0" smtClean="0"/>
                        <a:t>  700+</a:t>
                      </a:r>
                    </a:p>
                    <a:p>
                      <a:pPr algn="l"/>
                      <a:r>
                        <a:rPr lang="en-US" sz="2000" baseline="0" dirty="0" smtClean="0"/>
                        <a:t>Spring    850+</a:t>
                      </a:r>
                      <a:endParaRPr lang="en-US" sz="2000" dirty="0"/>
                    </a:p>
                  </a:txBody>
                  <a:tcPr/>
                </a:tc>
              </a:tr>
              <a:tr h="97401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High School Music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Choral                                     200+</a:t>
                      </a:r>
                    </a:p>
                    <a:p>
                      <a:pPr algn="l"/>
                      <a:r>
                        <a:rPr lang="en-US" sz="2000" dirty="0" smtClean="0"/>
                        <a:t>Orchestra                                250+</a:t>
                      </a:r>
                    </a:p>
                    <a:p>
                      <a:pPr algn="l"/>
                      <a:r>
                        <a:rPr lang="en-US" sz="2000" dirty="0" smtClean="0"/>
                        <a:t>Band / Jazz / Wind Ensembles    225+</a:t>
                      </a:r>
                      <a:endParaRPr lang="en-US" sz="2000" dirty="0"/>
                    </a:p>
                  </a:txBody>
                  <a:tcPr/>
                </a:tc>
              </a:tr>
              <a:tr h="97401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High School Extracurricular</a:t>
                      </a:r>
                      <a:r>
                        <a:rPr lang="en-US" sz="2000" baseline="0" dirty="0" smtClean="0"/>
                        <a:t>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2000" dirty="0" smtClean="0"/>
                    </a:p>
                    <a:p>
                      <a:pPr algn="l"/>
                      <a:r>
                        <a:rPr lang="en-US" sz="2000" dirty="0" smtClean="0"/>
                        <a:t>2000+ (clubs and</a:t>
                      </a:r>
                      <a:r>
                        <a:rPr lang="en-US" sz="2000" baseline="0" dirty="0" smtClean="0"/>
                        <a:t> service organizations)</a:t>
                      </a:r>
                      <a:endParaRPr lang="en-US" sz="2000" dirty="0" smtClean="0"/>
                    </a:p>
                    <a:p>
                      <a:pPr algn="l"/>
                      <a:endParaRPr lang="en-US" sz="2000" dirty="0"/>
                    </a:p>
                  </a:txBody>
                  <a:tcPr/>
                </a:tc>
              </a:tr>
              <a:tr h="67885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Town Wide Art Show</a:t>
                      </a:r>
                      <a:r>
                        <a:rPr lang="en-US" sz="2000" baseline="0" dirty="0" smtClean="0"/>
                        <a:t>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900+ Exhibits</a:t>
                      </a:r>
                      <a:r>
                        <a:rPr lang="en-US" sz="2000" baseline="0" dirty="0"/>
                        <a:t> </a:t>
                      </a:r>
                      <a:r>
                        <a:rPr lang="en-US" sz="2000" baseline="0" dirty="0" smtClean="0"/>
                        <a:t>at Fairfield University</a:t>
                      </a:r>
                      <a:endParaRPr lang="en-US" sz="2000" dirty="0" smtClean="0"/>
                    </a:p>
                  </a:txBody>
                  <a:tcPr/>
                </a:tc>
              </a:tr>
              <a:tr h="678855">
                <a:tc gridSpan="2">
                  <a:txBody>
                    <a:bodyPr/>
                    <a:lstStyle/>
                    <a:p>
                      <a:pPr algn="ctr"/>
                      <a:endParaRPr lang="en-US" sz="2000" dirty="0" smtClean="0"/>
                    </a:p>
                    <a:p>
                      <a:pPr algn="ctr"/>
                      <a:r>
                        <a:rPr lang="en-US" sz="2000" dirty="0" smtClean="0"/>
                        <a:t>Numerous Local, State and National</a:t>
                      </a:r>
                      <a:r>
                        <a:rPr lang="en-US" sz="2000" baseline="0" dirty="0" smtClean="0"/>
                        <a:t> Awards</a:t>
                      </a:r>
                      <a:endParaRPr 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10600</TotalTime>
  <Words>1423</Words>
  <Application>Microsoft Office PowerPoint</Application>
  <PresentationFormat>On-screen Show (4:3)</PresentationFormat>
  <Paragraphs>513</Paragraphs>
  <Slides>29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Solstice</vt:lpstr>
      <vt:lpstr>Fairfield Board of Education Proposed Operating Budget 2011-2012</vt:lpstr>
      <vt:lpstr>Fairfield Budget 2011-2012</vt:lpstr>
      <vt:lpstr>English / Social Studies</vt:lpstr>
      <vt:lpstr>Math / Science</vt:lpstr>
      <vt:lpstr>World Languages</vt:lpstr>
      <vt:lpstr>Art / Music</vt:lpstr>
      <vt:lpstr>Business, Family Consumer Sciences and Technology Education.</vt:lpstr>
      <vt:lpstr>Other Program Areas</vt:lpstr>
      <vt:lpstr>Student Involvement </vt:lpstr>
      <vt:lpstr>CMT 2006-2010 Percent of Students At / Above Goal</vt:lpstr>
      <vt:lpstr>CMT 2006-2010 Percent of Students At / Above Goal</vt:lpstr>
      <vt:lpstr>CMT 2006-2010 Percent of Students At / Above Goal</vt:lpstr>
      <vt:lpstr>College / University Attendance</vt:lpstr>
      <vt:lpstr>Advanced Placement Results  2000-2010</vt:lpstr>
      <vt:lpstr>SAT Results 2006-2010</vt:lpstr>
      <vt:lpstr>CAPT 2007-2010 Percent of Students At / Above Goal</vt:lpstr>
      <vt:lpstr>How can we do better? A District Improvement Strategy</vt:lpstr>
      <vt:lpstr>Format of the Budget</vt:lpstr>
      <vt:lpstr>Format of the Budget (cont’d)</vt:lpstr>
      <vt:lpstr>Changing Allocations  to Provide Equity</vt:lpstr>
      <vt:lpstr>Budget Priorities</vt:lpstr>
      <vt:lpstr>Budget Priorities (cont’d)</vt:lpstr>
      <vt:lpstr>Enrollment 2010-11 vs. 2011-12</vt:lpstr>
      <vt:lpstr>Enrollment Information</vt:lpstr>
      <vt:lpstr>Significant Cost Pressures on  2011-2012 Budget</vt:lpstr>
      <vt:lpstr>Non-Personnel Cost Reductions</vt:lpstr>
      <vt:lpstr>Significant Program/Service Changes</vt:lpstr>
      <vt:lpstr>Net Full Time Equivalent (FTE)  Staffing Changes </vt:lpstr>
      <vt:lpstr>Summary</vt:lpstr>
    </vt:vector>
  </TitlesOfParts>
  <Company>Fairfield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Budget of the Fairfield Public Schools 2002-2003</dc:title>
  <dc:creator>Fairfield</dc:creator>
  <cp:lastModifiedBy>Windows User</cp:lastModifiedBy>
  <cp:revision>824</cp:revision>
  <cp:lastPrinted>1601-01-01T00:00:00Z</cp:lastPrinted>
  <dcterms:created xsi:type="dcterms:W3CDTF">2002-01-02T15:37:23Z</dcterms:created>
  <dcterms:modified xsi:type="dcterms:W3CDTF">2011-03-07T16:50:01Z</dcterms:modified>
</cp:coreProperties>
</file>