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2"/>
  </p:handoutMasterIdLst>
  <p:sldIdLst>
    <p:sldId id="256" r:id="rId2"/>
    <p:sldId id="258" r:id="rId3"/>
    <p:sldId id="268" r:id="rId4"/>
    <p:sldId id="265" r:id="rId5"/>
    <p:sldId id="266" r:id="rId6"/>
    <p:sldId id="275" r:id="rId7"/>
    <p:sldId id="269" r:id="rId8"/>
    <p:sldId id="270" r:id="rId9"/>
    <p:sldId id="271" r:id="rId10"/>
    <p:sldId id="272" r:id="rId11"/>
    <p:sldId id="273" r:id="rId12"/>
    <p:sldId id="274" r:id="rId13"/>
    <p:sldId id="276" r:id="rId14"/>
    <p:sldId id="277" r:id="rId15"/>
    <p:sldId id="278" r:id="rId16"/>
    <p:sldId id="279" r:id="rId17"/>
    <p:sldId id="280" r:id="rId18"/>
    <p:sldId id="281" r:id="rId19"/>
    <p:sldId id="282" r:id="rId20"/>
    <p:sldId id="283" r:id="rId21"/>
    <p:sldId id="264" r:id="rId22"/>
    <p:sldId id="284" r:id="rId23"/>
    <p:sldId id="259" r:id="rId24"/>
    <p:sldId id="261" r:id="rId25"/>
    <p:sldId id="262" r:id="rId26"/>
    <p:sldId id="260" r:id="rId27"/>
    <p:sldId id="307" r:id="rId28"/>
    <p:sldId id="263" r:id="rId29"/>
    <p:sldId id="303" r:id="rId30"/>
    <p:sldId id="304" r:id="rId31"/>
    <p:sldId id="285" r:id="rId32"/>
    <p:sldId id="287" r:id="rId33"/>
    <p:sldId id="286" r:id="rId34"/>
    <p:sldId id="257" r:id="rId35"/>
    <p:sldId id="288" r:id="rId36"/>
    <p:sldId id="290" r:id="rId37"/>
    <p:sldId id="289" r:id="rId38"/>
    <p:sldId id="291" r:id="rId39"/>
    <p:sldId id="292" r:id="rId40"/>
    <p:sldId id="293" r:id="rId41"/>
    <p:sldId id="294" r:id="rId42"/>
    <p:sldId id="295" r:id="rId43"/>
    <p:sldId id="296" r:id="rId44"/>
    <p:sldId id="297" r:id="rId45"/>
    <p:sldId id="298" r:id="rId46"/>
    <p:sldId id="299" r:id="rId47"/>
    <p:sldId id="300" r:id="rId48"/>
    <p:sldId id="301" r:id="rId49"/>
    <p:sldId id="305" r:id="rId50"/>
    <p:sldId id="306"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57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180B02-94E8-4551-90F9-5872D5AAED09}"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n-US"/>
        </a:p>
      </dgm:t>
    </dgm:pt>
    <dgm:pt modelId="{98CA782C-4B8F-488F-A1A0-93D07DF7D1F5}">
      <dgm:prSet phldrT="[Text]" custT="1"/>
      <dgm:spPr/>
      <dgm:t>
        <a:bodyPr/>
        <a:lstStyle/>
        <a:p>
          <a:r>
            <a:rPr lang="en-US" sz="1200" dirty="0" smtClean="0"/>
            <a:t>Stage 1 – Planning </a:t>
          </a:r>
          <a:r>
            <a:rPr lang="en-US" sz="1400" b="1" dirty="0" smtClean="0">
              <a:solidFill>
                <a:srgbClr val="FFFF00"/>
              </a:solidFill>
            </a:rPr>
            <a:t>We are here!!!</a:t>
          </a:r>
          <a:endParaRPr lang="en-US" sz="1200" dirty="0"/>
        </a:p>
      </dgm:t>
    </dgm:pt>
    <dgm:pt modelId="{3D84D15D-229D-479E-BEED-F3028C84B59D}" type="parTrans" cxnId="{5E804E49-D2E7-40F3-9EDE-2764A2A2DB4D}">
      <dgm:prSet/>
      <dgm:spPr/>
      <dgm:t>
        <a:bodyPr/>
        <a:lstStyle/>
        <a:p>
          <a:endParaRPr lang="en-US"/>
        </a:p>
      </dgm:t>
    </dgm:pt>
    <dgm:pt modelId="{D519E633-B857-46CD-94B0-5ADE40FF9745}" type="sibTrans" cxnId="{5E804E49-D2E7-40F3-9EDE-2764A2A2DB4D}">
      <dgm:prSet/>
      <dgm:spPr/>
      <dgm:t>
        <a:bodyPr/>
        <a:lstStyle/>
        <a:p>
          <a:endParaRPr lang="en-US" dirty="0"/>
        </a:p>
      </dgm:t>
    </dgm:pt>
    <dgm:pt modelId="{EF33EFAF-F1B2-44E1-A008-16C066EF8E9C}">
      <dgm:prSet phldrT="[Text]" custT="1"/>
      <dgm:spPr/>
      <dgm:t>
        <a:bodyPr/>
        <a:lstStyle/>
        <a:p>
          <a:r>
            <a:rPr lang="en-US" sz="1200" dirty="0" smtClean="0"/>
            <a:t>Stage 2 - Evaluation</a:t>
          </a:r>
          <a:endParaRPr lang="en-US" sz="1200" dirty="0"/>
        </a:p>
      </dgm:t>
    </dgm:pt>
    <dgm:pt modelId="{4A7F6885-AF0F-42DC-BA1E-8B2DF26DCF81}" type="parTrans" cxnId="{B51C1D01-5C93-420E-8F34-5CE20781D94F}">
      <dgm:prSet/>
      <dgm:spPr/>
      <dgm:t>
        <a:bodyPr/>
        <a:lstStyle/>
        <a:p>
          <a:endParaRPr lang="en-US"/>
        </a:p>
      </dgm:t>
    </dgm:pt>
    <dgm:pt modelId="{D05DE8F7-CF89-4522-A105-DE28A33207D5}" type="sibTrans" cxnId="{B51C1D01-5C93-420E-8F34-5CE20781D94F}">
      <dgm:prSet/>
      <dgm:spPr/>
      <dgm:t>
        <a:bodyPr/>
        <a:lstStyle/>
        <a:p>
          <a:endParaRPr lang="en-US" dirty="0"/>
        </a:p>
      </dgm:t>
    </dgm:pt>
    <dgm:pt modelId="{B69909A0-794F-4194-8484-D3E3CB71C35A}">
      <dgm:prSet phldrT="[Text]" custT="1"/>
      <dgm:spPr/>
      <dgm:t>
        <a:bodyPr/>
        <a:lstStyle/>
        <a:p>
          <a:r>
            <a:rPr lang="en-US" sz="1200" dirty="0" smtClean="0"/>
            <a:t>Stage 3 – Data Analysis/ Action Planning</a:t>
          </a:r>
          <a:endParaRPr lang="en-US" sz="1200" dirty="0"/>
        </a:p>
      </dgm:t>
    </dgm:pt>
    <dgm:pt modelId="{DCF0BFD4-81D7-4094-9E2A-516AB3ABD34B}" type="parTrans" cxnId="{355ED591-44FC-4267-915D-C0CBEC123EA7}">
      <dgm:prSet/>
      <dgm:spPr/>
      <dgm:t>
        <a:bodyPr/>
        <a:lstStyle/>
        <a:p>
          <a:endParaRPr lang="en-US"/>
        </a:p>
      </dgm:t>
    </dgm:pt>
    <dgm:pt modelId="{C42460CA-3386-4C99-B583-7CE479530533}" type="sibTrans" cxnId="{355ED591-44FC-4267-915D-C0CBEC123EA7}">
      <dgm:prSet/>
      <dgm:spPr/>
      <dgm:t>
        <a:bodyPr/>
        <a:lstStyle/>
        <a:p>
          <a:endParaRPr lang="en-US" dirty="0"/>
        </a:p>
      </dgm:t>
    </dgm:pt>
    <dgm:pt modelId="{266E72EF-863B-4F1A-9353-8D2EF8AE7F9E}">
      <dgm:prSet phldrT="[Text]" custT="1"/>
      <dgm:spPr/>
      <dgm:t>
        <a:bodyPr/>
        <a:lstStyle/>
        <a:p>
          <a:r>
            <a:rPr lang="en-US" sz="1200" dirty="0" smtClean="0"/>
            <a:t>Stage 4 - Implementation</a:t>
          </a:r>
          <a:endParaRPr lang="en-US" sz="1200" dirty="0"/>
        </a:p>
      </dgm:t>
    </dgm:pt>
    <dgm:pt modelId="{5963761B-F65C-48E8-8F64-71C9151F573E}" type="parTrans" cxnId="{E43242D7-BECA-4FCB-882D-8E75C4BA2D03}">
      <dgm:prSet/>
      <dgm:spPr/>
      <dgm:t>
        <a:bodyPr/>
        <a:lstStyle/>
        <a:p>
          <a:endParaRPr lang="en-US"/>
        </a:p>
      </dgm:t>
    </dgm:pt>
    <dgm:pt modelId="{94B8F9AE-F0DF-4E55-A974-C3F499E801F1}" type="sibTrans" cxnId="{E43242D7-BECA-4FCB-882D-8E75C4BA2D03}">
      <dgm:prSet/>
      <dgm:spPr/>
      <dgm:t>
        <a:bodyPr/>
        <a:lstStyle/>
        <a:p>
          <a:endParaRPr lang="en-US" dirty="0"/>
        </a:p>
      </dgm:t>
    </dgm:pt>
    <dgm:pt modelId="{151D797A-C606-451B-ADB7-83668A6B4F74}">
      <dgm:prSet phldrT="[Text]" custT="1"/>
      <dgm:spPr/>
      <dgm:t>
        <a:bodyPr/>
        <a:lstStyle/>
        <a:p>
          <a:r>
            <a:rPr lang="en-US" sz="1200" dirty="0" smtClean="0"/>
            <a:t>Stage 5 – Reevaluation/ Development </a:t>
          </a:r>
          <a:endParaRPr lang="en-US" sz="1200" dirty="0"/>
        </a:p>
      </dgm:t>
    </dgm:pt>
    <dgm:pt modelId="{7A6CE359-4BF2-4433-AE38-6F1DDCDB2ECE}" type="parTrans" cxnId="{838D0402-74C1-476B-B6A3-DF7010B29EA2}">
      <dgm:prSet/>
      <dgm:spPr/>
      <dgm:t>
        <a:bodyPr/>
        <a:lstStyle/>
        <a:p>
          <a:endParaRPr lang="en-US"/>
        </a:p>
      </dgm:t>
    </dgm:pt>
    <dgm:pt modelId="{FDF95702-E320-402F-B363-4742D36B877D}" type="sibTrans" cxnId="{838D0402-74C1-476B-B6A3-DF7010B29EA2}">
      <dgm:prSet/>
      <dgm:spPr/>
      <dgm:t>
        <a:bodyPr/>
        <a:lstStyle/>
        <a:p>
          <a:endParaRPr lang="en-US" dirty="0"/>
        </a:p>
      </dgm:t>
    </dgm:pt>
    <dgm:pt modelId="{34412A4A-6FBB-4960-B69A-F96FECF02613}" type="pres">
      <dgm:prSet presAssocID="{24180B02-94E8-4551-90F9-5872D5AAED09}" presName="cycle" presStyleCnt="0">
        <dgm:presLayoutVars>
          <dgm:dir/>
          <dgm:resizeHandles val="exact"/>
        </dgm:presLayoutVars>
      </dgm:prSet>
      <dgm:spPr/>
      <dgm:t>
        <a:bodyPr/>
        <a:lstStyle/>
        <a:p>
          <a:endParaRPr lang="en-US"/>
        </a:p>
      </dgm:t>
    </dgm:pt>
    <dgm:pt modelId="{E8D4B4F4-23F3-4A6A-8A15-7E4941E21F5E}" type="pres">
      <dgm:prSet presAssocID="{98CA782C-4B8F-488F-A1A0-93D07DF7D1F5}" presName="node" presStyleLbl="node1" presStyleIdx="0" presStyleCnt="5" custScaleX="158139" custScaleY="115064" custRadScaleRad="100022" custRadScaleInc="-1507">
        <dgm:presLayoutVars>
          <dgm:bulletEnabled val="1"/>
        </dgm:presLayoutVars>
      </dgm:prSet>
      <dgm:spPr/>
      <dgm:t>
        <a:bodyPr/>
        <a:lstStyle/>
        <a:p>
          <a:endParaRPr lang="en-US"/>
        </a:p>
      </dgm:t>
    </dgm:pt>
    <dgm:pt modelId="{E0C58F62-5266-4514-9D1B-C328D955E484}" type="pres">
      <dgm:prSet presAssocID="{D519E633-B857-46CD-94B0-5ADE40FF9745}" presName="sibTrans" presStyleLbl="sibTrans2D1" presStyleIdx="0" presStyleCnt="5"/>
      <dgm:spPr/>
      <dgm:t>
        <a:bodyPr/>
        <a:lstStyle/>
        <a:p>
          <a:endParaRPr lang="en-US"/>
        </a:p>
      </dgm:t>
    </dgm:pt>
    <dgm:pt modelId="{99995394-30F4-4E1C-8EDF-A2586C717C4D}" type="pres">
      <dgm:prSet presAssocID="{D519E633-B857-46CD-94B0-5ADE40FF9745}" presName="connectorText" presStyleLbl="sibTrans2D1" presStyleIdx="0" presStyleCnt="5"/>
      <dgm:spPr/>
      <dgm:t>
        <a:bodyPr/>
        <a:lstStyle/>
        <a:p>
          <a:endParaRPr lang="en-US"/>
        </a:p>
      </dgm:t>
    </dgm:pt>
    <dgm:pt modelId="{3B131426-AC6C-4520-A589-FA4BEC278DC7}" type="pres">
      <dgm:prSet presAssocID="{EF33EFAF-F1B2-44E1-A008-16C066EF8E9C}" presName="node" presStyleLbl="node1" presStyleIdx="1" presStyleCnt="5" custScaleX="155672" custRadScaleRad="120273" custRadScaleInc="11542">
        <dgm:presLayoutVars>
          <dgm:bulletEnabled val="1"/>
        </dgm:presLayoutVars>
      </dgm:prSet>
      <dgm:spPr/>
      <dgm:t>
        <a:bodyPr/>
        <a:lstStyle/>
        <a:p>
          <a:endParaRPr lang="en-US"/>
        </a:p>
      </dgm:t>
    </dgm:pt>
    <dgm:pt modelId="{CA52A9C7-F996-41A9-A1E1-753E348EEEB7}" type="pres">
      <dgm:prSet presAssocID="{D05DE8F7-CF89-4522-A105-DE28A33207D5}" presName="sibTrans" presStyleLbl="sibTrans2D1" presStyleIdx="1" presStyleCnt="5"/>
      <dgm:spPr/>
      <dgm:t>
        <a:bodyPr/>
        <a:lstStyle/>
        <a:p>
          <a:endParaRPr lang="en-US"/>
        </a:p>
      </dgm:t>
    </dgm:pt>
    <dgm:pt modelId="{D73FF15F-CB45-4170-86B5-535DDAA8A333}" type="pres">
      <dgm:prSet presAssocID="{D05DE8F7-CF89-4522-A105-DE28A33207D5}" presName="connectorText" presStyleLbl="sibTrans2D1" presStyleIdx="1" presStyleCnt="5"/>
      <dgm:spPr/>
      <dgm:t>
        <a:bodyPr/>
        <a:lstStyle/>
        <a:p>
          <a:endParaRPr lang="en-US"/>
        </a:p>
      </dgm:t>
    </dgm:pt>
    <dgm:pt modelId="{3211D695-F54F-456E-BFC5-F358A3E071D8}" type="pres">
      <dgm:prSet presAssocID="{B69909A0-794F-4194-8484-D3E3CB71C35A}" presName="node" presStyleLbl="node1" presStyleIdx="2" presStyleCnt="5" custScaleX="151932" custRadScaleRad="118137" custRadScaleInc="-34588">
        <dgm:presLayoutVars>
          <dgm:bulletEnabled val="1"/>
        </dgm:presLayoutVars>
      </dgm:prSet>
      <dgm:spPr/>
      <dgm:t>
        <a:bodyPr/>
        <a:lstStyle/>
        <a:p>
          <a:endParaRPr lang="en-US"/>
        </a:p>
      </dgm:t>
    </dgm:pt>
    <dgm:pt modelId="{31CDD5E7-886D-4F84-B5A6-53C22DABBAE7}" type="pres">
      <dgm:prSet presAssocID="{C42460CA-3386-4C99-B583-7CE479530533}" presName="sibTrans" presStyleLbl="sibTrans2D1" presStyleIdx="2" presStyleCnt="5"/>
      <dgm:spPr/>
      <dgm:t>
        <a:bodyPr/>
        <a:lstStyle/>
        <a:p>
          <a:endParaRPr lang="en-US"/>
        </a:p>
      </dgm:t>
    </dgm:pt>
    <dgm:pt modelId="{9A42120C-0201-40C8-BA64-BFBBFE51E278}" type="pres">
      <dgm:prSet presAssocID="{C42460CA-3386-4C99-B583-7CE479530533}" presName="connectorText" presStyleLbl="sibTrans2D1" presStyleIdx="2" presStyleCnt="5"/>
      <dgm:spPr/>
      <dgm:t>
        <a:bodyPr/>
        <a:lstStyle/>
        <a:p>
          <a:endParaRPr lang="en-US"/>
        </a:p>
      </dgm:t>
    </dgm:pt>
    <dgm:pt modelId="{604538FD-D874-41BB-A3EC-EDEE5D2EC0BC}" type="pres">
      <dgm:prSet presAssocID="{266E72EF-863B-4F1A-9353-8D2EF8AE7F9E}" presName="node" presStyleLbl="node1" presStyleIdx="3" presStyleCnt="5" custScaleX="164587" custRadScaleRad="119522" custRadScaleInc="36215">
        <dgm:presLayoutVars>
          <dgm:bulletEnabled val="1"/>
        </dgm:presLayoutVars>
      </dgm:prSet>
      <dgm:spPr/>
      <dgm:t>
        <a:bodyPr/>
        <a:lstStyle/>
        <a:p>
          <a:endParaRPr lang="en-US"/>
        </a:p>
      </dgm:t>
    </dgm:pt>
    <dgm:pt modelId="{A39E60E6-DA5C-437F-9C86-00C7D0ACD227}" type="pres">
      <dgm:prSet presAssocID="{94B8F9AE-F0DF-4E55-A974-C3F499E801F1}" presName="sibTrans" presStyleLbl="sibTrans2D1" presStyleIdx="3" presStyleCnt="5"/>
      <dgm:spPr/>
      <dgm:t>
        <a:bodyPr/>
        <a:lstStyle/>
        <a:p>
          <a:endParaRPr lang="en-US"/>
        </a:p>
      </dgm:t>
    </dgm:pt>
    <dgm:pt modelId="{B014C9CA-BB7B-4DD3-A489-2101D84FB63C}" type="pres">
      <dgm:prSet presAssocID="{94B8F9AE-F0DF-4E55-A974-C3F499E801F1}" presName="connectorText" presStyleLbl="sibTrans2D1" presStyleIdx="3" presStyleCnt="5"/>
      <dgm:spPr/>
      <dgm:t>
        <a:bodyPr/>
        <a:lstStyle/>
        <a:p>
          <a:endParaRPr lang="en-US"/>
        </a:p>
      </dgm:t>
    </dgm:pt>
    <dgm:pt modelId="{7A5AF1D0-BD20-4AE8-8841-1B64F95547B2}" type="pres">
      <dgm:prSet presAssocID="{151D797A-C606-451B-ADB7-83668A6B4F74}" presName="node" presStyleLbl="node1" presStyleIdx="4" presStyleCnt="5" custScaleX="146555" custRadScaleRad="111404" custRadScaleInc="-12751">
        <dgm:presLayoutVars>
          <dgm:bulletEnabled val="1"/>
        </dgm:presLayoutVars>
      </dgm:prSet>
      <dgm:spPr/>
      <dgm:t>
        <a:bodyPr/>
        <a:lstStyle/>
        <a:p>
          <a:endParaRPr lang="en-US"/>
        </a:p>
      </dgm:t>
    </dgm:pt>
    <dgm:pt modelId="{818B8346-DCA2-48B5-8D08-2A529AE000D8}" type="pres">
      <dgm:prSet presAssocID="{FDF95702-E320-402F-B363-4742D36B877D}" presName="sibTrans" presStyleLbl="sibTrans2D1" presStyleIdx="4" presStyleCnt="5"/>
      <dgm:spPr/>
      <dgm:t>
        <a:bodyPr/>
        <a:lstStyle/>
        <a:p>
          <a:endParaRPr lang="en-US"/>
        </a:p>
      </dgm:t>
    </dgm:pt>
    <dgm:pt modelId="{C46886C5-B688-4A5F-B542-AC8C00D70146}" type="pres">
      <dgm:prSet presAssocID="{FDF95702-E320-402F-B363-4742D36B877D}" presName="connectorText" presStyleLbl="sibTrans2D1" presStyleIdx="4" presStyleCnt="5"/>
      <dgm:spPr/>
      <dgm:t>
        <a:bodyPr/>
        <a:lstStyle/>
        <a:p>
          <a:endParaRPr lang="en-US"/>
        </a:p>
      </dgm:t>
    </dgm:pt>
  </dgm:ptLst>
  <dgm:cxnLst>
    <dgm:cxn modelId="{35E9BE73-1306-42D4-8B14-1284F7A84DF3}" type="presOf" srcId="{C42460CA-3386-4C99-B583-7CE479530533}" destId="{31CDD5E7-886D-4F84-B5A6-53C22DABBAE7}" srcOrd="0" destOrd="0" presId="urn:microsoft.com/office/officeart/2005/8/layout/cycle2"/>
    <dgm:cxn modelId="{90BF6567-9AFB-4933-B513-46B8240637A5}" type="presOf" srcId="{C42460CA-3386-4C99-B583-7CE479530533}" destId="{9A42120C-0201-40C8-BA64-BFBBFE51E278}" srcOrd="1" destOrd="0" presId="urn:microsoft.com/office/officeart/2005/8/layout/cycle2"/>
    <dgm:cxn modelId="{37EDE11C-62EB-4D87-A8C6-7CABCE4A6FA2}" type="presOf" srcId="{94B8F9AE-F0DF-4E55-A974-C3F499E801F1}" destId="{A39E60E6-DA5C-437F-9C86-00C7D0ACD227}" srcOrd="0" destOrd="0" presId="urn:microsoft.com/office/officeart/2005/8/layout/cycle2"/>
    <dgm:cxn modelId="{B4FE5118-FC40-44A1-BE93-760CA66B9F23}" type="presOf" srcId="{D05DE8F7-CF89-4522-A105-DE28A33207D5}" destId="{D73FF15F-CB45-4170-86B5-535DDAA8A333}" srcOrd="1" destOrd="0" presId="urn:microsoft.com/office/officeart/2005/8/layout/cycle2"/>
    <dgm:cxn modelId="{E2A3CE1B-A75B-40EA-AFBC-4020B5BC5BD6}" type="presOf" srcId="{98CA782C-4B8F-488F-A1A0-93D07DF7D1F5}" destId="{E8D4B4F4-23F3-4A6A-8A15-7E4941E21F5E}" srcOrd="0" destOrd="0" presId="urn:microsoft.com/office/officeart/2005/8/layout/cycle2"/>
    <dgm:cxn modelId="{27529B1B-A1AD-414E-A434-A5AE11BCDD5F}" type="presOf" srcId="{151D797A-C606-451B-ADB7-83668A6B4F74}" destId="{7A5AF1D0-BD20-4AE8-8841-1B64F95547B2}" srcOrd="0" destOrd="0" presId="urn:microsoft.com/office/officeart/2005/8/layout/cycle2"/>
    <dgm:cxn modelId="{7CD9BC69-DD10-47F9-B257-75D0EB791546}" type="presOf" srcId="{D519E633-B857-46CD-94B0-5ADE40FF9745}" destId="{E0C58F62-5266-4514-9D1B-C328D955E484}" srcOrd="0" destOrd="0" presId="urn:microsoft.com/office/officeart/2005/8/layout/cycle2"/>
    <dgm:cxn modelId="{E43242D7-BECA-4FCB-882D-8E75C4BA2D03}" srcId="{24180B02-94E8-4551-90F9-5872D5AAED09}" destId="{266E72EF-863B-4F1A-9353-8D2EF8AE7F9E}" srcOrd="3" destOrd="0" parTransId="{5963761B-F65C-48E8-8F64-71C9151F573E}" sibTransId="{94B8F9AE-F0DF-4E55-A974-C3F499E801F1}"/>
    <dgm:cxn modelId="{355ED591-44FC-4267-915D-C0CBEC123EA7}" srcId="{24180B02-94E8-4551-90F9-5872D5AAED09}" destId="{B69909A0-794F-4194-8484-D3E3CB71C35A}" srcOrd="2" destOrd="0" parTransId="{DCF0BFD4-81D7-4094-9E2A-516AB3ABD34B}" sibTransId="{C42460CA-3386-4C99-B583-7CE479530533}"/>
    <dgm:cxn modelId="{86D4336C-F820-4983-84B6-30434E527AF0}" type="presOf" srcId="{EF33EFAF-F1B2-44E1-A008-16C066EF8E9C}" destId="{3B131426-AC6C-4520-A589-FA4BEC278DC7}" srcOrd="0" destOrd="0" presId="urn:microsoft.com/office/officeart/2005/8/layout/cycle2"/>
    <dgm:cxn modelId="{DE6E69BB-B1B1-4AAD-862E-14B15D61A5F5}" type="presOf" srcId="{D519E633-B857-46CD-94B0-5ADE40FF9745}" destId="{99995394-30F4-4E1C-8EDF-A2586C717C4D}" srcOrd="1" destOrd="0" presId="urn:microsoft.com/office/officeart/2005/8/layout/cycle2"/>
    <dgm:cxn modelId="{B51C1D01-5C93-420E-8F34-5CE20781D94F}" srcId="{24180B02-94E8-4551-90F9-5872D5AAED09}" destId="{EF33EFAF-F1B2-44E1-A008-16C066EF8E9C}" srcOrd="1" destOrd="0" parTransId="{4A7F6885-AF0F-42DC-BA1E-8B2DF26DCF81}" sibTransId="{D05DE8F7-CF89-4522-A105-DE28A33207D5}"/>
    <dgm:cxn modelId="{A921FCDE-B4CD-483D-B4F8-6516F87581FE}" type="presOf" srcId="{FDF95702-E320-402F-B363-4742D36B877D}" destId="{C46886C5-B688-4A5F-B542-AC8C00D70146}" srcOrd="1" destOrd="0" presId="urn:microsoft.com/office/officeart/2005/8/layout/cycle2"/>
    <dgm:cxn modelId="{4A03F084-1F46-40A2-B30E-0C16E23E7E46}" type="presOf" srcId="{B69909A0-794F-4194-8484-D3E3CB71C35A}" destId="{3211D695-F54F-456E-BFC5-F358A3E071D8}" srcOrd="0" destOrd="0" presId="urn:microsoft.com/office/officeart/2005/8/layout/cycle2"/>
    <dgm:cxn modelId="{213C3C69-8A23-460E-948F-80CDCB8158C4}" type="presOf" srcId="{FDF95702-E320-402F-B363-4742D36B877D}" destId="{818B8346-DCA2-48B5-8D08-2A529AE000D8}" srcOrd="0" destOrd="0" presId="urn:microsoft.com/office/officeart/2005/8/layout/cycle2"/>
    <dgm:cxn modelId="{5E804E49-D2E7-40F3-9EDE-2764A2A2DB4D}" srcId="{24180B02-94E8-4551-90F9-5872D5AAED09}" destId="{98CA782C-4B8F-488F-A1A0-93D07DF7D1F5}" srcOrd="0" destOrd="0" parTransId="{3D84D15D-229D-479E-BEED-F3028C84B59D}" sibTransId="{D519E633-B857-46CD-94B0-5ADE40FF9745}"/>
    <dgm:cxn modelId="{678DDF9C-B3A9-494D-8294-05ED87BECE53}" type="presOf" srcId="{266E72EF-863B-4F1A-9353-8D2EF8AE7F9E}" destId="{604538FD-D874-41BB-A3EC-EDEE5D2EC0BC}" srcOrd="0" destOrd="0" presId="urn:microsoft.com/office/officeart/2005/8/layout/cycle2"/>
    <dgm:cxn modelId="{F1D41B14-D945-4A8E-80C5-AE1D3D6A5BA7}" type="presOf" srcId="{24180B02-94E8-4551-90F9-5872D5AAED09}" destId="{34412A4A-6FBB-4960-B69A-F96FECF02613}" srcOrd="0" destOrd="0" presId="urn:microsoft.com/office/officeart/2005/8/layout/cycle2"/>
    <dgm:cxn modelId="{3ECF7966-B112-4543-8563-6F53FDE75AA6}" type="presOf" srcId="{D05DE8F7-CF89-4522-A105-DE28A33207D5}" destId="{CA52A9C7-F996-41A9-A1E1-753E348EEEB7}" srcOrd="0" destOrd="0" presId="urn:microsoft.com/office/officeart/2005/8/layout/cycle2"/>
    <dgm:cxn modelId="{B783A0D5-87B8-4B35-B7D5-54BDBFC86EAC}" type="presOf" srcId="{94B8F9AE-F0DF-4E55-A974-C3F499E801F1}" destId="{B014C9CA-BB7B-4DD3-A489-2101D84FB63C}" srcOrd="1" destOrd="0" presId="urn:microsoft.com/office/officeart/2005/8/layout/cycle2"/>
    <dgm:cxn modelId="{838D0402-74C1-476B-B6A3-DF7010B29EA2}" srcId="{24180B02-94E8-4551-90F9-5872D5AAED09}" destId="{151D797A-C606-451B-ADB7-83668A6B4F74}" srcOrd="4" destOrd="0" parTransId="{7A6CE359-4BF2-4433-AE38-6F1DDCDB2ECE}" sibTransId="{FDF95702-E320-402F-B363-4742D36B877D}"/>
    <dgm:cxn modelId="{75F06566-01CF-4E96-AD75-1F33A879CDF8}" type="presParOf" srcId="{34412A4A-6FBB-4960-B69A-F96FECF02613}" destId="{E8D4B4F4-23F3-4A6A-8A15-7E4941E21F5E}" srcOrd="0" destOrd="0" presId="urn:microsoft.com/office/officeart/2005/8/layout/cycle2"/>
    <dgm:cxn modelId="{AEE787A5-15FC-42FE-9C0F-74153F395C4D}" type="presParOf" srcId="{34412A4A-6FBB-4960-B69A-F96FECF02613}" destId="{E0C58F62-5266-4514-9D1B-C328D955E484}" srcOrd="1" destOrd="0" presId="urn:microsoft.com/office/officeart/2005/8/layout/cycle2"/>
    <dgm:cxn modelId="{745DB62B-05DC-48EE-BE17-32583FF53D57}" type="presParOf" srcId="{E0C58F62-5266-4514-9D1B-C328D955E484}" destId="{99995394-30F4-4E1C-8EDF-A2586C717C4D}" srcOrd="0" destOrd="0" presId="urn:microsoft.com/office/officeart/2005/8/layout/cycle2"/>
    <dgm:cxn modelId="{5AA91521-2D9F-4AE4-8DCA-A78165087F75}" type="presParOf" srcId="{34412A4A-6FBB-4960-B69A-F96FECF02613}" destId="{3B131426-AC6C-4520-A589-FA4BEC278DC7}" srcOrd="2" destOrd="0" presId="urn:microsoft.com/office/officeart/2005/8/layout/cycle2"/>
    <dgm:cxn modelId="{B8096CA7-2105-4866-84BB-FA391AD7CA39}" type="presParOf" srcId="{34412A4A-6FBB-4960-B69A-F96FECF02613}" destId="{CA52A9C7-F996-41A9-A1E1-753E348EEEB7}" srcOrd="3" destOrd="0" presId="urn:microsoft.com/office/officeart/2005/8/layout/cycle2"/>
    <dgm:cxn modelId="{062A57CE-FFBA-4BB1-884A-0220C5323F46}" type="presParOf" srcId="{CA52A9C7-F996-41A9-A1E1-753E348EEEB7}" destId="{D73FF15F-CB45-4170-86B5-535DDAA8A333}" srcOrd="0" destOrd="0" presId="urn:microsoft.com/office/officeart/2005/8/layout/cycle2"/>
    <dgm:cxn modelId="{BAEA5205-D284-4074-86C8-ECE2B7209DF1}" type="presParOf" srcId="{34412A4A-6FBB-4960-B69A-F96FECF02613}" destId="{3211D695-F54F-456E-BFC5-F358A3E071D8}" srcOrd="4" destOrd="0" presId="urn:microsoft.com/office/officeart/2005/8/layout/cycle2"/>
    <dgm:cxn modelId="{836C08C6-BFB3-455E-904A-674F5A0C76AC}" type="presParOf" srcId="{34412A4A-6FBB-4960-B69A-F96FECF02613}" destId="{31CDD5E7-886D-4F84-B5A6-53C22DABBAE7}" srcOrd="5" destOrd="0" presId="urn:microsoft.com/office/officeart/2005/8/layout/cycle2"/>
    <dgm:cxn modelId="{533595F3-E4BF-4999-8717-47A3D85A8874}" type="presParOf" srcId="{31CDD5E7-886D-4F84-B5A6-53C22DABBAE7}" destId="{9A42120C-0201-40C8-BA64-BFBBFE51E278}" srcOrd="0" destOrd="0" presId="urn:microsoft.com/office/officeart/2005/8/layout/cycle2"/>
    <dgm:cxn modelId="{70DA161A-B341-41F4-B161-9C1EA1AD810E}" type="presParOf" srcId="{34412A4A-6FBB-4960-B69A-F96FECF02613}" destId="{604538FD-D874-41BB-A3EC-EDEE5D2EC0BC}" srcOrd="6" destOrd="0" presId="urn:microsoft.com/office/officeart/2005/8/layout/cycle2"/>
    <dgm:cxn modelId="{16D7220C-2D7D-4F89-9A2E-CA893D612617}" type="presParOf" srcId="{34412A4A-6FBB-4960-B69A-F96FECF02613}" destId="{A39E60E6-DA5C-437F-9C86-00C7D0ACD227}" srcOrd="7" destOrd="0" presId="urn:microsoft.com/office/officeart/2005/8/layout/cycle2"/>
    <dgm:cxn modelId="{2423301D-42AE-45CD-9916-263167566E3D}" type="presParOf" srcId="{A39E60E6-DA5C-437F-9C86-00C7D0ACD227}" destId="{B014C9CA-BB7B-4DD3-A489-2101D84FB63C}" srcOrd="0" destOrd="0" presId="urn:microsoft.com/office/officeart/2005/8/layout/cycle2"/>
    <dgm:cxn modelId="{2DD2EC11-66D7-4526-9076-E344F4774742}" type="presParOf" srcId="{34412A4A-6FBB-4960-B69A-F96FECF02613}" destId="{7A5AF1D0-BD20-4AE8-8841-1B64F95547B2}" srcOrd="8" destOrd="0" presId="urn:microsoft.com/office/officeart/2005/8/layout/cycle2"/>
    <dgm:cxn modelId="{26EE6430-1D31-4CE3-82F4-64F9D05ADF1D}" type="presParOf" srcId="{34412A4A-6FBB-4960-B69A-F96FECF02613}" destId="{818B8346-DCA2-48B5-8D08-2A529AE000D8}" srcOrd="9" destOrd="0" presId="urn:microsoft.com/office/officeart/2005/8/layout/cycle2"/>
    <dgm:cxn modelId="{203D6024-4880-4A5D-8B68-9B6D5DCB412C}" type="presParOf" srcId="{818B8346-DCA2-48B5-8D08-2A529AE000D8}" destId="{C46886C5-B688-4A5F-B542-AC8C00D7014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4B4F4-23F3-4A6A-8A15-7E4941E21F5E}">
      <dsp:nvSpPr>
        <dsp:cNvPr id="0" name=""/>
        <dsp:cNvSpPr/>
      </dsp:nvSpPr>
      <dsp:spPr>
        <a:xfrm>
          <a:off x="2709859" y="-45099"/>
          <a:ext cx="1905042" cy="138613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Stage 1 – Planning </a:t>
          </a:r>
          <a:r>
            <a:rPr lang="en-US" sz="1400" b="1" kern="1200" dirty="0" smtClean="0">
              <a:solidFill>
                <a:srgbClr val="FFFF00"/>
              </a:solidFill>
            </a:rPr>
            <a:t>We are here!!!</a:t>
          </a:r>
          <a:endParaRPr lang="en-US" sz="1200" kern="1200" dirty="0"/>
        </a:p>
      </dsp:txBody>
      <dsp:txXfrm>
        <a:off x="2988846" y="157896"/>
        <a:ext cx="1347068" cy="980144"/>
      </dsp:txXfrm>
    </dsp:sp>
    <dsp:sp modelId="{E0C58F62-5266-4514-9D1B-C328D955E484}">
      <dsp:nvSpPr>
        <dsp:cNvPr id="0" name=""/>
        <dsp:cNvSpPr/>
      </dsp:nvSpPr>
      <dsp:spPr>
        <a:xfrm rot="1870335">
          <a:off x="4464732" y="1004811"/>
          <a:ext cx="247092" cy="40657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4470083" y="1066941"/>
        <a:ext cx="172964" cy="243943"/>
      </dsp:txXfrm>
    </dsp:sp>
    <dsp:sp modelId="{3B131426-AC6C-4520-A589-FA4BEC278DC7}">
      <dsp:nvSpPr>
        <dsp:cNvPr id="0" name=""/>
        <dsp:cNvSpPr/>
      </dsp:nvSpPr>
      <dsp:spPr>
        <a:xfrm>
          <a:off x="4538658" y="1142995"/>
          <a:ext cx="1875323" cy="1204663"/>
        </a:xfrm>
        <a:prstGeom prst="ellipse">
          <a:avLst/>
        </a:prstGeom>
        <a:solidFill>
          <a:schemeClr val="accent2">
            <a:hueOff val="-1177638"/>
            <a:satOff val="-1573"/>
            <a:lumOff val="9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Stage 2 - Evaluation</a:t>
          </a:r>
          <a:endParaRPr lang="en-US" sz="1200" kern="1200" dirty="0"/>
        </a:p>
      </dsp:txBody>
      <dsp:txXfrm>
        <a:off x="4813293" y="1319414"/>
        <a:ext cx="1326053" cy="851825"/>
      </dsp:txXfrm>
    </dsp:sp>
    <dsp:sp modelId="{CA52A9C7-F996-41A9-A1E1-753E348EEEB7}">
      <dsp:nvSpPr>
        <dsp:cNvPr id="0" name=""/>
        <dsp:cNvSpPr/>
      </dsp:nvSpPr>
      <dsp:spPr>
        <a:xfrm rot="6289771">
          <a:off x="5132499" y="2360673"/>
          <a:ext cx="254153" cy="406573"/>
        </a:xfrm>
        <a:prstGeom prst="rightArrow">
          <a:avLst>
            <a:gd name="adj1" fmla="val 60000"/>
            <a:gd name="adj2" fmla="val 50000"/>
          </a:avLst>
        </a:prstGeom>
        <a:solidFill>
          <a:schemeClr val="accent2">
            <a:hueOff val="-1177638"/>
            <a:satOff val="-1573"/>
            <a:lumOff val="93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5180379" y="2405135"/>
        <a:ext cx="177907" cy="243943"/>
      </dsp:txXfrm>
    </dsp:sp>
    <dsp:sp modelId="{3211D695-F54F-456E-BFC5-F358A3E071D8}">
      <dsp:nvSpPr>
        <dsp:cNvPr id="0" name=""/>
        <dsp:cNvSpPr/>
      </dsp:nvSpPr>
      <dsp:spPr>
        <a:xfrm>
          <a:off x="4124126" y="2793752"/>
          <a:ext cx="1830269" cy="1204663"/>
        </a:xfrm>
        <a:prstGeom prst="ellipse">
          <a:avLst/>
        </a:prstGeom>
        <a:solidFill>
          <a:schemeClr val="accent2">
            <a:hueOff val="-2355276"/>
            <a:satOff val="-3145"/>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Stage 3 – Data Analysis/ Action Planning</a:t>
          </a:r>
          <a:endParaRPr lang="en-US" sz="1200" kern="1200" dirty="0"/>
        </a:p>
      </dsp:txBody>
      <dsp:txXfrm>
        <a:off x="4392163" y="2970171"/>
        <a:ext cx="1294195" cy="851825"/>
      </dsp:txXfrm>
    </dsp:sp>
    <dsp:sp modelId="{31CDD5E7-886D-4F84-B5A6-53C22DABBAE7}">
      <dsp:nvSpPr>
        <dsp:cNvPr id="0" name=""/>
        <dsp:cNvSpPr/>
      </dsp:nvSpPr>
      <dsp:spPr>
        <a:xfrm rot="10799999">
          <a:off x="3489277" y="3192797"/>
          <a:ext cx="448626" cy="406573"/>
        </a:xfrm>
        <a:prstGeom prst="rightArrow">
          <a:avLst>
            <a:gd name="adj1" fmla="val 60000"/>
            <a:gd name="adj2" fmla="val 50000"/>
          </a:avLst>
        </a:prstGeom>
        <a:solidFill>
          <a:schemeClr val="accent2">
            <a:hueOff val="-2355276"/>
            <a:satOff val="-3145"/>
            <a:lumOff val="18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3611249" y="3274112"/>
        <a:ext cx="326654" cy="243943"/>
      </dsp:txXfrm>
    </dsp:sp>
    <dsp:sp modelId="{604538FD-D874-41BB-A3EC-EDEE5D2EC0BC}">
      <dsp:nvSpPr>
        <dsp:cNvPr id="0" name=""/>
        <dsp:cNvSpPr/>
      </dsp:nvSpPr>
      <dsp:spPr>
        <a:xfrm>
          <a:off x="1294940" y="2793752"/>
          <a:ext cx="1982719" cy="1204663"/>
        </a:xfrm>
        <a:prstGeom prst="ellipse">
          <a:avLst/>
        </a:prstGeom>
        <a:solidFill>
          <a:schemeClr val="accent2">
            <a:hueOff val="-3532913"/>
            <a:satOff val="-4718"/>
            <a:lumOff val="27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Stage 4 - Implementation</a:t>
          </a:r>
          <a:endParaRPr lang="en-US" sz="1200" kern="1200" dirty="0"/>
        </a:p>
      </dsp:txBody>
      <dsp:txXfrm>
        <a:off x="1585302" y="2970171"/>
        <a:ext cx="1401995" cy="851825"/>
      </dsp:txXfrm>
    </dsp:sp>
    <dsp:sp modelId="{A39E60E6-DA5C-437F-9C86-00C7D0ACD227}">
      <dsp:nvSpPr>
        <dsp:cNvPr id="0" name=""/>
        <dsp:cNvSpPr/>
      </dsp:nvSpPr>
      <dsp:spPr>
        <a:xfrm rot="15608336">
          <a:off x="2037952" y="2395798"/>
          <a:ext cx="219614" cy="406573"/>
        </a:xfrm>
        <a:prstGeom prst="rightArrow">
          <a:avLst>
            <a:gd name="adj1" fmla="val 60000"/>
            <a:gd name="adj2" fmla="val 50000"/>
          </a:avLst>
        </a:prstGeom>
        <a:solidFill>
          <a:schemeClr val="accent2">
            <a:hueOff val="-3532913"/>
            <a:satOff val="-4718"/>
            <a:lumOff val="279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2076536" y="2509568"/>
        <a:ext cx="153730" cy="243943"/>
      </dsp:txXfrm>
    </dsp:sp>
    <dsp:sp modelId="{7A5AF1D0-BD20-4AE8-8841-1B64F95547B2}">
      <dsp:nvSpPr>
        <dsp:cNvPr id="0" name=""/>
        <dsp:cNvSpPr/>
      </dsp:nvSpPr>
      <dsp:spPr>
        <a:xfrm>
          <a:off x="1124492" y="1188368"/>
          <a:ext cx="1765494" cy="1204663"/>
        </a:xfrm>
        <a:prstGeom prst="ellipse">
          <a:avLst/>
        </a:prstGeom>
        <a:solidFill>
          <a:schemeClr val="accent2">
            <a:hueOff val="-4710551"/>
            <a:satOff val="-6290"/>
            <a:lumOff val="3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Stage 5 – Reevaluation/ Development </a:t>
          </a:r>
          <a:endParaRPr lang="en-US" sz="1200" kern="1200" dirty="0"/>
        </a:p>
      </dsp:txBody>
      <dsp:txXfrm>
        <a:off x="1383043" y="1364787"/>
        <a:ext cx="1248392" cy="851825"/>
      </dsp:txXfrm>
    </dsp:sp>
    <dsp:sp modelId="{818B8346-DCA2-48B5-8D08-2A529AE000D8}">
      <dsp:nvSpPr>
        <dsp:cNvPr id="0" name=""/>
        <dsp:cNvSpPr/>
      </dsp:nvSpPr>
      <dsp:spPr>
        <a:xfrm rot="19522694">
          <a:off x="2683762" y="1043926"/>
          <a:ext cx="221334" cy="406573"/>
        </a:xfrm>
        <a:prstGeom prst="rightArrow">
          <a:avLst>
            <a:gd name="adj1" fmla="val 60000"/>
            <a:gd name="adj2" fmla="val 50000"/>
          </a:avLst>
        </a:prstGeom>
        <a:solidFill>
          <a:schemeClr val="accent2">
            <a:hueOff val="-4710551"/>
            <a:satOff val="-6290"/>
            <a:lumOff val="3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2689641" y="1144104"/>
        <a:ext cx="154934" cy="24394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9F8C091-A979-4F14-B541-C6CD79128C08}" type="datetimeFigureOut">
              <a:rPr lang="en-US" smtClean="0"/>
              <a:t>5/15/2012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1A6EE20-42B9-4442-8F88-31C78F3C51BD}" type="slidenum">
              <a:rPr lang="en-US" smtClean="0"/>
              <a:t>‹#›</a:t>
            </a:fld>
            <a:endParaRPr lang="en-US" dirty="0"/>
          </a:p>
        </p:txBody>
      </p:sp>
    </p:spTree>
    <p:extLst>
      <p:ext uri="{BB962C8B-B14F-4D97-AF65-F5344CB8AC3E}">
        <p14:creationId xmlns:p14="http://schemas.microsoft.com/office/powerpoint/2010/main" val="17771567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60F5C-D843-4137-BE6D-00A619DC858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60F5C-D843-4137-BE6D-00A619DC858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60F5C-D843-4137-BE6D-00A619DC8585}"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60F5C-D843-4137-BE6D-00A619DC8585}"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60F5C-D843-4137-BE6D-00A619DC858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A60F5C-D843-4137-BE6D-00A619DC8585}"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A60F5C-D843-4137-BE6D-00A619DC858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A60F5C-D843-4137-BE6D-00A619DC858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A60F5C-D843-4137-BE6D-00A619DC858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A60F5C-D843-4137-BE6D-00A619DC8585}"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05BEC-5138-4AD4-A93D-9BD3C4DACE35}" type="datetimeFigureOut">
              <a:rPr lang="en-US" smtClean="0"/>
              <a:t>5/15/2012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A60F5C-D843-4137-BE6D-00A619DC8585}"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C005BEC-5138-4AD4-A93D-9BD3C4DACE35}" type="datetimeFigureOut">
              <a:rPr lang="en-US" smtClean="0"/>
              <a:t>5/15/2012</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A60F5C-D843-4137-BE6D-00A619DC8585}"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choolclimate.org/climate/council.php"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peacebuilders.com/" TargetMode="External"/><Relationship Id="rId13" Type="http://schemas.openxmlformats.org/officeDocument/2006/relationships/hyperlink" Target="http://www.olweus.org/" TargetMode="External"/><Relationship Id="rId3" Type="http://schemas.openxmlformats.org/officeDocument/2006/relationships/hyperlink" Target="http://www.schoolclimate.org/" TargetMode="External"/><Relationship Id="rId7" Type="http://schemas.openxmlformats.org/officeDocument/2006/relationships/hyperlink" Target="http://www.stopbullying.gov/" TargetMode="External"/><Relationship Id="rId12" Type="http://schemas.openxmlformats.org/officeDocument/2006/relationships/hyperlink" Target="http://www.pacerkidsagainstbullying.org/" TargetMode="External"/><Relationship Id="rId2" Type="http://schemas.openxmlformats.org/officeDocument/2006/relationships/hyperlink" Target="http://www.sde.ct.gov/" TargetMode="External"/><Relationship Id="rId16" Type="http://schemas.openxmlformats.org/officeDocument/2006/relationships/hyperlink" Target="http://www.nea.org/" TargetMode="External"/><Relationship Id="rId1" Type="http://schemas.openxmlformats.org/officeDocument/2006/relationships/slideLayout" Target="../slideLayouts/slideLayout2.xml"/><Relationship Id="rId6" Type="http://schemas.openxmlformats.org/officeDocument/2006/relationships/hyperlink" Target="http://www.naesp.org/" TargetMode="External"/><Relationship Id="rId11" Type="http://schemas.openxmlformats.org/officeDocument/2006/relationships/hyperlink" Target="http://www.antibullying.net/" TargetMode="External"/><Relationship Id="rId5" Type="http://schemas.openxmlformats.org/officeDocument/2006/relationships/hyperlink" Target="http://www.charactercounts.org/" TargetMode="External"/><Relationship Id="rId15" Type="http://schemas.openxmlformats.org/officeDocument/2006/relationships/hyperlink" Target="http://www.pta.org/" TargetMode="External"/><Relationship Id="rId10" Type="http://schemas.openxmlformats.org/officeDocument/2006/relationships/hyperlink" Target="http://www.kidshealth.org/" TargetMode="External"/><Relationship Id="rId4" Type="http://schemas.openxmlformats.org/officeDocument/2006/relationships/hyperlink" Target="http://www.ed.gov/" TargetMode="External"/><Relationship Id="rId9" Type="http://schemas.openxmlformats.org/officeDocument/2006/relationships/hyperlink" Target="http://www.stopbullyingnow.com/" TargetMode="External"/><Relationship Id="rId14" Type="http://schemas.openxmlformats.org/officeDocument/2006/relationships/hyperlink" Target="http://www.ryanpatrickhalligan.org/"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www.schoolclimat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Creating and Sustaining Supportive and Engaging Schools</a:t>
            </a:r>
          </a:p>
        </p:txBody>
      </p:sp>
      <p:sp>
        <p:nvSpPr>
          <p:cNvPr id="3" name="Subtitle 2"/>
          <p:cNvSpPr>
            <a:spLocks noGrp="1"/>
          </p:cNvSpPr>
          <p:nvPr>
            <p:ph type="subTitle" idx="1"/>
          </p:nvPr>
        </p:nvSpPr>
        <p:spPr/>
        <p:txBody>
          <a:bodyPr>
            <a:normAutofit fontScale="77500" lnSpcReduction="20000"/>
          </a:bodyPr>
          <a:lstStyle/>
          <a:p>
            <a:r>
              <a:rPr lang="en-US" dirty="0" smtClean="0"/>
              <a:t>Information for parents regarding Fairfield Public </a:t>
            </a:r>
            <a:r>
              <a:rPr lang="en-US" smtClean="0"/>
              <a:t>School District’s </a:t>
            </a:r>
            <a:r>
              <a:rPr lang="en-US" dirty="0" smtClean="0"/>
              <a:t>Response to Connecticut General Statute, Section 10-222d – An Act Concerning the Strengthening of School Bullying Laws</a:t>
            </a:r>
          </a:p>
          <a:p>
            <a:r>
              <a:rPr lang="en-US" dirty="0" smtClean="0"/>
              <a:t>Presented by:</a:t>
            </a:r>
          </a:p>
          <a:p>
            <a:r>
              <a:rPr lang="en-US" dirty="0" smtClean="0"/>
              <a:t>Andrea Leonardi – District School Climate Coordinator</a:t>
            </a:r>
          </a:p>
          <a:p>
            <a:r>
              <a:rPr lang="en-US" dirty="0" smtClean="0"/>
              <a:t>Tuesday, April 24, 2012</a:t>
            </a:r>
            <a:endParaRPr lang="en-US" dirty="0"/>
          </a:p>
        </p:txBody>
      </p:sp>
    </p:spTree>
    <p:extLst>
      <p:ext uri="{BB962C8B-B14F-4D97-AF65-F5344CB8AC3E}">
        <p14:creationId xmlns:p14="http://schemas.microsoft.com/office/powerpoint/2010/main" val="3690298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b="1" dirty="0" smtClean="0"/>
              <a:t>Understanding </a:t>
            </a:r>
            <a:r>
              <a:rPr lang="en-US" b="1" dirty="0"/>
              <a:t>the findings, Engagement &amp; developing an action plan</a:t>
            </a:r>
            <a:r>
              <a:rPr lang="en-US" dirty="0"/>
              <a:t> </a:t>
            </a:r>
          </a:p>
          <a:p>
            <a:pPr lvl="0"/>
            <a:r>
              <a:rPr lang="en-US" dirty="0"/>
              <a:t>Understanding the evaluation findings</a:t>
            </a:r>
          </a:p>
          <a:p>
            <a:pPr lvl="0"/>
            <a:r>
              <a:rPr lang="en-US" dirty="0"/>
              <a:t>Digging into the findings to understand areas of consensus and discrepancy in order to promote learning and engagement.</a:t>
            </a:r>
          </a:p>
          <a:p>
            <a:pPr lvl="0"/>
            <a:r>
              <a:rPr lang="en-US" dirty="0"/>
              <a:t>Prioritizing Goals</a:t>
            </a:r>
          </a:p>
          <a:p>
            <a:pPr lvl="0"/>
            <a:r>
              <a:rPr lang="en-US" dirty="0"/>
              <a:t>Researching best practices and evidence-based instructional and systemic programs and efforts</a:t>
            </a:r>
          </a:p>
          <a:p>
            <a:pPr lvl="0"/>
            <a:r>
              <a:rPr lang="en-US" dirty="0"/>
              <a:t>Developing an action plan</a:t>
            </a:r>
          </a:p>
          <a:p>
            <a:pPr lvl="0"/>
            <a:r>
              <a:rPr lang="en-US" dirty="0"/>
              <a:t>Reflecting on Stage Three work</a:t>
            </a:r>
          </a:p>
          <a:p>
            <a:endParaRPr lang="en-US" dirty="0"/>
          </a:p>
        </p:txBody>
      </p:sp>
      <p:sp>
        <p:nvSpPr>
          <p:cNvPr id="3" name="Title 2"/>
          <p:cNvSpPr>
            <a:spLocks noGrp="1"/>
          </p:cNvSpPr>
          <p:nvPr>
            <p:ph type="title"/>
          </p:nvPr>
        </p:nvSpPr>
        <p:spPr/>
        <p:txBody>
          <a:bodyPr/>
          <a:lstStyle/>
          <a:p>
            <a:r>
              <a:rPr lang="en-US" dirty="0" smtClean="0"/>
              <a:t>Stage 3</a:t>
            </a:r>
            <a:endParaRPr lang="en-US" dirty="0"/>
          </a:p>
        </p:txBody>
      </p:sp>
    </p:spTree>
    <p:extLst>
      <p:ext uri="{BB962C8B-B14F-4D97-AF65-F5344CB8AC3E}">
        <p14:creationId xmlns:p14="http://schemas.microsoft.com/office/powerpoint/2010/main" val="3651032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b="1" dirty="0" smtClean="0"/>
              <a:t>Implementing </a:t>
            </a:r>
            <a:r>
              <a:rPr lang="en-US" b="1" dirty="0"/>
              <a:t>the Action Plan</a:t>
            </a:r>
            <a:r>
              <a:rPr lang="en-US" dirty="0"/>
              <a:t> </a:t>
            </a:r>
          </a:p>
          <a:p>
            <a:pPr lvl="0"/>
            <a:r>
              <a:rPr lang="en-US" dirty="0"/>
              <a:t>Coordinating evidence-based pedagogic and systemic efforts designed to (a) promote students' social, emotional and civic as well as intellectual competencies; and (b) improve the school climate by working toward a safe, caring, participatory and responsive school community.</a:t>
            </a:r>
          </a:p>
          <a:p>
            <a:pPr lvl="0"/>
            <a:r>
              <a:rPr lang="en-US" dirty="0"/>
              <a:t>The instructional and/or school-wide efforts are instituted with fidelity, monitored and there is an ongoing attempt to learn from successes and challenges.</a:t>
            </a:r>
          </a:p>
          <a:p>
            <a:pPr lvl="0"/>
            <a:r>
              <a:rPr lang="en-US" dirty="0"/>
              <a:t>The adults who teach and learn with students work to further their own social, emotional and civic learning.</a:t>
            </a:r>
          </a:p>
          <a:p>
            <a:pPr lvl="0"/>
            <a:r>
              <a:rPr lang="en-US" dirty="0"/>
              <a:t>Reflecting on Stage Four work.</a:t>
            </a:r>
          </a:p>
        </p:txBody>
      </p:sp>
      <p:sp>
        <p:nvSpPr>
          <p:cNvPr id="3" name="Title 2"/>
          <p:cNvSpPr>
            <a:spLocks noGrp="1"/>
          </p:cNvSpPr>
          <p:nvPr>
            <p:ph type="title"/>
          </p:nvPr>
        </p:nvSpPr>
        <p:spPr/>
        <p:txBody>
          <a:bodyPr/>
          <a:lstStyle/>
          <a:p>
            <a:r>
              <a:rPr lang="en-US" dirty="0" smtClean="0"/>
              <a:t>Stage 4</a:t>
            </a:r>
            <a:endParaRPr lang="en-US" dirty="0"/>
          </a:p>
        </p:txBody>
      </p:sp>
    </p:spTree>
    <p:extLst>
      <p:ext uri="{BB962C8B-B14F-4D97-AF65-F5344CB8AC3E}">
        <p14:creationId xmlns:p14="http://schemas.microsoft.com/office/powerpoint/2010/main" val="1527575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Reevaluation </a:t>
            </a:r>
            <a:r>
              <a:rPr lang="en-US" b="1" dirty="0"/>
              <a:t>and Development of the Next Phase</a:t>
            </a:r>
            <a:r>
              <a:rPr lang="en-US" dirty="0"/>
              <a:t> </a:t>
            </a:r>
          </a:p>
          <a:p>
            <a:pPr lvl="0"/>
            <a:r>
              <a:rPr lang="en-US" dirty="0"/>
              <a:t>Reevaluating the school's strengths and challenges</a:t>
            </a:r>
          </a:p>
          <a:p>
            <a:pPr lvl="0"/>
            <a:r>
              <a:rPr lang="en-US" dirty="0"/>
              <a:t>Discovering what has changed and how.</a:t>
            </a:r>
          </a:p>
          <a:p>
            <a:pPr lvl="0"/>
            <a:r>
              <a:rPr lang="en-US" dirty="0"/>
              <a:t>Discovering what has most helped and hindered the SC Improvement Process</a:t>
            </a:r>
          </a:p>
          <a:p>
            <a:pPr lvl="0"/>
            <a:r>
              <a:rPr lang="en-US" dirty="0"/>
              <a:t>Revising plans to improve the school climate.</a:t>
            </a:r>
          </a:p>
          <a:p>
            <a:pPr lvl="0"/>
            <a:r>
              <a:rPr lang="en-US" dirty="0"/>
              <a:t>Reflecting on Stage Five work</a:t>
            </a:r>
          </a:p>
          <a:p>
            <a:endParaRPr lang="en-US" dirty="0"/>
          </a:p>
        </p:txBody>
      </p:sp>
      <p:sp>
        <p:nvSpPr>
          <p:cNvPr id="3" name="Title 2"/>
          <p:cNvSpPr>
            <a:spLocks noGrp="1"/>
          </p:cNvSpPr>
          <p:nvPr>
            <p:ph type="title"/>
          </p:nvPr>
        </p:nvSpPr>
        <p:spPr/>
        <p:txBody>
          <a:bodyPr/>
          <a:lstStyle/>
          <a:p>
            <a:r>
              <a:rPr lang="en-US" dirty="0" smtClean="0"/>
              <a:t>Stage 5</a:t>
            </a:r>
            <a:endParaRPr lang="en-US" dirty="0"/>
          </a:p>
        </p:txBody>
      </p:sp>
    </p:spTree>
    <p:extLst>
      <p:ext uri="{BB962C8B-B14F-4D97-AF65-F5344CB8AC3E}">
        <p14:creationId xmlns:p14="http://schemas.microsoft.com/office/powerpoint/2010/main" val="755117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dirty="0"/>
              <a:t>The District School Climate Coordinator shall:  </a:t>
            </a:r>
          </a:p>
          <a:p>
            <a:pPr lvl="0"/>
            <a:r>
              <a:rPr lang="en-US" dirty="0"/>
              <a:t>Facilitate the District School Climate Team; </a:t>
            </a:r>
          </a:p>
          <a:p>
            <a:pPr lvl="0"/>
            <a:r>
              <a:rPr lang="en-US" dirty="0"/>
              <a:t>Ensure  the implementation of the District School Climate Plan;</a:t>
            </a:r>
          </a:p>
          <a:p>
            <a:pPr lvl="0"/>
            <a:r>
              <a:rPr lang="en-US" dirty="0"/>
              <a:t>Provide leadership to the School Climate Specialists;</a:t>
            </a:r>
          </a:p>
          <a:p>
            <a:pPr lvl="0"/>
            <a:r>
              <a:rPr lang="en-US" dirty="0"/>
              <a:t>Plan and implement, along with administrators and School Climate Specialists, annual training for School Climate Team members;</a:t>
            </a:r>
          </a:p>
          <a:p>
            <a:pPr lvl="0"/>
            <a:r>
              <a:rPr lang="en-US" dirty="0"/>
              <a:t>Create, along with School Climate Team members, annual training modules for school employees; </a:t>
            </a:r>
          </a:p>
          <a:p>
            <a:pPr lvl="0"/>
            <a:r>
              <a:rPr lang="en-US" dirty="0"/>
              <a:t>Insure that all school employees  receive annual training;</a:t>
            </a:r>
          </a:p>
          <a:p>
            <a:pPr lvl="0"/>
            <a:r>
              <a:rPr lang="en-US" dirty="0"/>
              <a:t>Provide timely and accurate data to the Superintendent, district, and CSDE as requested and as required by state statute;</a:t>
            </a:r>
          </a:p>
          <a:p>
            <a:pPr lvl="0"/>
            <a:r>
              <a:rPr lang="en-US" dirty="0"/>
              <a:t>Facilitate annual revisions to the District School Climate Plan based on feedback from  School Climate Teams ;</a:t>
            </a:r>
          </a:p>
          <a:p>
            <a:pPr lvl="0"/>
            <a:r>
              <a:rPr lang="en-US" dirty="0"/>
              <a:t>Review all reports of suspected bullying and investigation reports.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District School Climate Coordinator </a:t>
            </a:r>
            <a:endParaRPr lang="en-US" dirty="0"/>
          </a:p>
        </p:txBody>
      </p:sp>
    </p:spTree>
    <p:extLst>
      <p:ext uri="{BB962C8B-B14F-4D97-AF65-F5344CB8AC3E}">
        <p14:creationId xmlns:p14="http://schemas.microsoft.com/office/powerpoint/2010/main" val="1084870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114800"/>
          </a:xfrm>
        </p:spPr>
        <p:txBody>
          <a:bodyPr>
            <a:normAutofit/>
          </a:bodyPr>
          <a:lstStyle/>
          <a:p>
            <a:pPr marL="0" indent="0">
              <a:buNone/>
            </a:pPr>
            <a:r>
              <a:rPr lang="en-US" b="1" dirty="0"/>
              <a:t>District </a:t>
            </a:r>
            <a:r>
              <a:rPr lang="en-US" b="1" dirty="0" smtClean="0"/>
              <a:t>Level School </a:t>
            </a:r>
            <a:r>
              <a:rPr lang="en-US" b="1" dirty="0"/>
              <a:t>Climate Team</a:t>
            </a:r>
            <a:endParaRPr lang="en-US" dirty="0"/>
          </a:p>
          <a:p>
            <a:r>
              <a:rPr lang="en-US" dirty="0"/>
              <a:t>Beginning in January of 2012 the District School Climate Coordinator shall establish a District School Climate Team.  Membership shall include:</a:t>
            </a:r>
          </a:p>
          <a:p>
            <a:pPr lvl="0"/>
            <a:r>
              <a:rPr lang="en-US" dirty="0"/>
              <a:t>All School Climate Specialists (In the case of Co-School Climate Specialists, one representative from each school shall serve on the district team)</a:t>
            </a:r>
          </a:p>
          <a:p>
            <a:pPr lvl="0"/>
            <a:r>
              <a:rPr lang="en-US" dirty="0"/>
              <a:t>Community members</a:t>
            </a:r>
          </a:p>
          <a:p>
            <a:pPr lvl="0"/>
            <a:r>
              <a:rPr lang="en-US" dirty="0"/>
              <a:t>Parents</a:t>
            </a:r>
          </a:p>
          <a:p>
            <a:pPr lvl="0"/>
            <a:r>
              <a:rPr lang="en-US" dirty="0"/>
              <a:t>Students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District Level School Climate Team</a:t>
            </a:r>
            <a:endParaRPr lang="en-US" dirty="0"/>
          </a:p>
        </p:txBody>
      </p:sp>
    </p:spTree>
    <p:extLst>
      <p:ext uri="{BB962C8B-B14F-4D97-AF65-F5344CB8AC3E}">
        <p14:creationId xmlns:p14="http://schemas.microsoft.com/office/powerpoint/2010/main" val="4132055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normAutofit fontScale="77500" lnSpcReduction="20000"/>
          </a:bodyPr>
          <a:lstStyle/>
          <a:p>
            <a:pPr marL="0" indent="0">
              <a:buNone/>
            </a:pPr>
            <a:r>
              <a:rPr lang="en-US" dirty="0"/>
              <a:t>This Team shall:</a:t>
            </a:r>
          </a:p>
          <a:p>
            <a:pPr lvl="0"/>
            <a:r>
              <a:rPr lang="en-US" dirty="0"/>
              <a:t>Meet quarterly (at minimum);</a:t>
            </a:r>
          </a:p>
          <a:p>
            <a:pPr lvl="0"/>
            <a:r>
              <a:rPr lang="en-US" dirty="0"/>
              <a:t>Review and amend, as necessary, the District School Climate Plan;</a:t>
            </a:r>
          </a:p>
          <a:p>
            <a:pPr lvl="0"/>
            <a:r>
              <a:rPr lang="en-US" dirty="0"/>
              <a:t>Review all school climate improvement plans;</a:t>
            </a:r>
          </a:p>
          <a:p>
            <a:pPr lvl="0"/>
            <a:r>
              <a:rPr lang="en-US" dirty="0"/>
              <a:t>Review all district data and measurements of school climate;</a:t>
            </a:r>
          </a:p>
          <a:p>
            <a:pPr lvl="0"/>
            <a:r>
              <a:rPr lang="en-US" dirty="0"/>
              <a:t>Make recommendations to the Superintendent regarding necessary changes to Board of Education Policy;</a:t>
            </a:r>
          </a:p>
          <a:p>
            <a:pPr lvl="0"/>
            <a:r>
              <a:rPr lang="en-US" dirty="0"/>
              <a:t>Perform any other duties as determined by the School Climate Coordinator that are related to improving school climate (including, but not limited to the prevention, intervention, and response to school bullying for the district);  </a:t>
            </a:r>
          </a:p>
          <a:p>
            <a:pPr lvl="0"/>
            <a:r>
              <a:rPr lang="en-US" dirty="0"/>
              <a:t>Gather and disseminate to school climate committees best practice information on the prevention, intervention, and response to bullying and youth suicide.</a:t>
            </a:r>
          </a:p>
          <a:p>
            <a:endParaRPr lang="en-US" dirty="0"/>
          </a:p>
        </p:txBody>
      </p:sp>
      <p:sp>
        <p:nvSpPr>
          <p:cNvPr id="3" name="Title 2"/>
          <p:cNvSpPr>
            <a:spLocks noGrp="1"/>
          </p:cNvSpPr>
          <p:nvPr>
            <p:ph type="title"/>
          </p:nvPr>
        </p:nvSpPr>
        <p:spPr/>
        <p:txBody>
          <a:bodyPr>
            <a:normAutofit fontScale="90000"/>
          </a:bodyPr>
          <a:lstStyle/>
          <a:p>
            <a:r>
              <a:rPr lang="en-US" dirty="0"/>
              <a:t>District School Climate </a:t>
            </a:r>
            <a:r>
              <a:rPr lang="en-US" dirty="0" smtClean="0"/>
              <a:t>Team - continued</a:t>
            </a:r>
            <a:endParaRPr lang="en-US" dirty="0"/>
          </a:p>
        </p:txBody>
      </p:sp>
    </p:spTree>
    <p:extLst>
      <p:ext uri="{BB962C8B-B14F-4D97-AF65-F5344CB8AC3E}">
        <p14:creationId xmlns:p14="http://schemas.microsoft.com/office/powerpoint/2010/main" val="1128518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70000" lnSpcReduction="20000"/>
          </a:bodyPr>
          <a:lstStyle/>
          <a:p>
            <a:r>
              <a:rPr lang="en-US" b="1" dirty="0"/>
              <a:t>School Climate Specialist</a:t>
            </a:r>
            <a:endParaRPr lang="en-US" dirty="0"/>
          </a:p>
          <a:p>
            <a:r>
              <a:rPr lang="en-US" dirty="0"/>
              <a:t>Beginning in the 2011-2012 school year each school principal will serve as, or designate, from existing staff, a School Climate Specialist (Co-School Climate Specialists are allowable).  </a:t>
            </a:r>
          </a:p>
          <a:p>
            <a:r>
              <a:rPr lang="en-US" dirty="0"/>
              <a:t> </a:t>
            </a:r>
          </a:p>
          <a:p>
            <a:r>
              <a:rPr lang="en-US" dirty="0"/>
              <a:t>The School Climate Specialist, in collaboration with the school principal shall:</a:t>
            </a:r>
          </a:p>
          <a:p>
            <a:pPr lvl="0"/>
            <a:r>
              <a:rPr lang="en-US" dirty="0"/>
              <a:t>Provide leadership to the school community in the prevention, intervention, and response to reports of bullying, discrimination, and otherwise mean-spirited behavior*** in the school;</a:t>
            </a:r>
          </a:p>
          <a:p>
            <a:pPr lvl="0"/>
            <a:r>
              <a:rPr lang="en-US" dirty="0"/>
              <a:t>Ensure implementation of District School Climate Plan; </a:t>
            </a:r>
          </a:p>
          <a:p>
            <a:pPr lvl="0"/>
            <a:r>
              <a:rPr lang="en-US" dirty="0"/>
              <a:t>Coordinate the provision of annual training to all staff on the prevention, intervention, and response to bullying, discrimination, and otherwise mean-spirited behavior in schools and on the prevention, intervention and response to youth suicide in collaboration with the School Climate Committee;</a:t>
            </a:r>
          </a:p>
          <a:p>
            <a:r>
              <a:rPr lang="en-US" dirty="0"/>
              <a:t> </a:t>
            </a:r>
          </a:p>
          <a:p>
            <a:endParaRPr lang="en-US" dirty="0"/>
          </a:p>
        </p:txBody>
      </p:sp>
      <p:sp>
        <p:nvSpPr>
          <p:cNvPr id="3" name="Title 2"/>
          <p:cNvSpPr>
            <a:spLocks noGrp="1"/>
          </p:cNvSpPr>
          <p:nvPr>
            <p:ph type="title"/>
          </p:nvPr>
        </p:nvSpPr>
        <p:spPr/>
        <p:txBody>
          <a:bodyPr/>
          <a:lstStyle/>
          <a:p>
            <a:r>
              <a:rPr lang="en-US" dirty="0" smtClean="0"/>
              <a:t>School Climate Specialist(s)</a:t>
            </a:r>
            <a:endParaRPr lang="en-US" dirty="0"/>
          </a:p>
        </p:txBody>
      </p:sp>
    </p:spTree>
    <p:extLst>
      <p:ext uri="{BB962C8B-B14F-4D97-AF65-F5344CB8AC3E}">
        <p14:creationId xmlns:p14="http://schemas.microsoft.com/office/powerpoint/2010/main" val="4174380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962400"/>
          </a:xfrm>
        </p:spPr>
        <p:txBody>
          <a:bodyPr>
            <a:noAutofit/>
          </a:bodyPr>
          <a:lstStyle/>
          <a:p>
            <a:pPr lvl="0"/>
            <a:r>
              <a:rPr lang="en-US" sz="1600" dirty="0"/>
              <a:t>Ensure that all students, parents, and school employees are notified annually of process by which they can make reports of bullying;</a:t>
            </a:r>
          </a:p>
          <a:p>
            <a:pPr lvl="0"/>
            <a:r>
              <a:rPr lang="en-US" sz="1600" dirty="0"/>
              <a:t>Chair the School Climate Committee; </a:t>
            </a:r>
          </a:p>
          <a:p>
            <a:pPr lvl="0"/>
            <a:r>
              <a:rPr lang="en-US" sz="1600" dirty="0"/>
              <a:t>Coordinate the school’s efforts in gathering multiple measures of school climate data;</a:t>
            </a:r>
          </a:p>
          <a:p>
            <a:pPr lvl="0"/>
            <a:r>
              <a:rPr lang="en-US" sz="1600" dirty="0"/>
              <a:t>Use the above mentioned data to lead the development of the School Climate Improvement Plan in alignment with the district plan;</a:t>
            </a:r>
          </a:p>
          <a:p>
            <a:pPr lvl="0"/>
            <a:r>
              <a:rPr lang="en-US" sz="1600" dirty="0"/>
              <a:t>Serve as their schools’ representative on the District School Climate Committee;</a:t>
            </a:r>
          </a:p>
          <a:p>
            <a:pPr lvl="0"/>
            <a:r>
              <a:rPr lang="en-US" sz="1600" dirty="0"/>
              <a:t>Investigate or supervise the investigation of reported acts of bullying in accordance with the District School Climate Plan and Board of Education Policy;</a:t>
            </a:r>
          </a:p>
          <a:p>
            <a:pPr lvl="0"/>
            <a:r>
              <a:rPr lang="en-US" sz="1600" dirty="0"/>
              <a:t>Ensure  the implementation of intervention/response plans for all verified acts of bullying </a:t>
            </a:r>
          </a:p>
          <a:p>
            <a:pPr lvl="0"/>
            <a:r>
              <a:rPr lang="en-US" sz="1600" dirty="0"/>
              <a:t>Collect and maintain records of reports and investigations of bullying in the </a:t>
            </a:r>
            <a:r>
              <a:rPr lang="en-US" sz="1600" dirty="0" smtClean="0"/>
              <a:t>school</a:t>
            </a:r>
            <a:endParaRPr lang="en-US" sz="1600" dirty="0"/>
          </a:p>
        </p:txBody>
      </p:sp>
      <p:sp>
        <p:nvSpPr>
          <p:cNvPr id="3" name="Title 2"/>
          <p:cNvSpPr>
            <a:spLocks noGrp="1"/>
          </p:cNvSpPr>
          <p:nvPr>
            <p:ph type="title"/>
          </p:nvPr>
        </p:nvSpPr>
        <p:spPr/>
        <p:txBody>
          <a:bodyPr>
            <a:normAutofit fontScale="90000"/>
          </a:bodyPr>
          <a:lstStyle/>
          <a:p>
            <a:r>
              <a:rPr lang="en-US" dirty="0" smtClean="0"/>
              <a:t>School Climate Specialist(s) Continued</a:t>
            </a:r>
            <a:endParaRPr lang="en-US" dirty="0"/>
          </a:p>
        </p:txBody>
      </p:sp>
    </p:spTree>
    <p:extLst>
      <p:ext uri="{BB962C8B-B14F-4D97-AF65-F5344CB8AC3E}">
        <p14:creationId xmlns:p14="http://schemas.microsoft.com/office/powerpoint/2010/main" val="3929101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For each school year commencing July 1, 2012 each school principal shall establish a committee or designate at least one existing committee in the school to be responsible for developing and fostering a safe school climate.  Team membership shall be designated by the school principal and shall include at least one parent or guardian of a child enrolled in the school.  </a:t>
            </a:r>
          </a:p>
        </p:txBody>
      </p:sp>
      <p:sp>
        <p:nvSpPr>
          <p:cNvPr id="3" name="Title 2"/>
          <p:cNvSpPr>
            <a:spLocks noGrp="1"/>
          </p:cNvSpPr>
          <p:nvPr>
            <p:ph type="title"/>
          </p:nvPr>
        </p:nvSpPr>
        <p:spPr/>
        <p:txBody>
          <a:bodyPr/>
          <a:lstStyle/>
          <a:p>
            <a:r>
              <a:rPr lang="en-US" dirty="0" smtClean="0"/>
              <a:t>School Climate Committee</a:t>
            </a:r>
            <a:endParaRPr lang="en-US" dirty="0"/>
          </a:p>
        </p:txBody>
      </p:sp>
    </p:spTree>
    <p:extLst>
      <p:ext uri="{BB962C8B-B14F-4D97-AF65-F5344CB8AC3E}">
        <p14:creationId xmlns:p14="http://schemas.microsoft.com/office/powerpoint/2010/main" val="1880735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normAutofit fontScale="62500" lnSpcReduction="20000"/>
          </a:bodyPr>
          <a:lstStyle/>
          <a:p>
            <a:pPr lvl="0"/>
            <a:r>
              <a:rPr lang="en-US" dirty="0"/>
              <a:t>Receive copies of completed reports following investigations of bullying (parents, students, or community members will not receive copies of reports as sharing these reports would violate student confidentiality rights under federal law - FERPA); </a:t>
            </a:r>
          </a:p>
          <a:p>
            <a:pPr lvl="0"/>
            <a:r>
              <a:rPr lang="en-US" dirty="0"/>
              <a:t>Identify and address patterns of bullying among students in the school;</a:t>
            </a:r>
          </a:p>
          <a:p>
            <a:pPr lvl="0"/>
            <a:r>
              <a:rPr lang="en-US" dirty="0"/>
              <a:t>Review and amend school policies/practices relating to bullying;</a:t>
            </a:r>
          </a:p>
          <a:p>
            <a:pPr lvl="0"/>
            <a:r>
              <a:rPr lang="en-US" dirty="0"/>
              <a:t>Review and make recommendations to the District Safe School Climate Coordinator regarding the District Safe School Climate Plan based on issues and experiences specific to the school;</a:t>
            </a:r>
          </a:p>
          <a:p>
            <a:pPr lvl="0"/>
            <a:r>
              <a:rPr lang="en-US" dirty="0"/>
              <a:t>Educate students, school employees and parents and guardians of students on issues relating to school climate and bullying;</a:t>
            </a:r>
          </a:p>
          <a:p>
            <a:pPr lvl="0"/>
            <a:r>
              <a:rPr lang="en-US" dirty="0"/>
              <a:t>Collaborate with the School Climate Specialist  in the collection of data regarding school climate and bullying in accordance with the District Safe School Climate Plan and state statute;</a:t>
            </a:r>
          </a:p>
          <a:p>
            <a:pPr lvl="0"/>
            <a:r>
              <a:rPr lang="en-US" dirty="0"/>
              <a:t>Perform any other duties as determined by the school principal that are related to improving school climate and to the prevention, intervention, and response to school bullying, discrimination, or otherwise mean-spirited behavior for the school.</a:t>
            </a:r>
          </a:p>
        </p:txBody>
      </p:sp>
      <p:sp>
        <p:nvSpPr>
          <p:cNvPr id="3" name="Title 2"/>
          <p:cNvSpPr>
            <a:spLocks noGrp="1"/>
          </p:cNvSpPr>
          <p:nvPr>
            <p:ph type="title"/>
          </p:nvPr>
        </p:nvSpPr>
        <p:spPr/>
        <p:txBody>
          <a:bodyPr/>
          <a:lstStyle/>
          <a:p>
            <a:r>
              <a:rPr lang="en-US" dirty="0"/>
              <a:t>School Climate Committee</a:t>
            </a:r>
          </a:p>
        </p:txBody>
      </p:sp>
    </p:spTree>
    <p:extLst>
      <p:ext uri="{BB962C8B-B14F-4D97-AF65-F5344CB8AC3E}">
        <p14:creationId xmlns:p14="http://schemas.microsoft.com/office/powerpoint/2010/main" val="2518774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The newly amended legislation, which took effect July 1, 2011, effectively shifts the focus of the “bullying law” from reacting to bullying and mean-spirited behavior to proactively building and maintaining a positive school climate.  </a:t>
            </a:r>
            <a:endParaRPr lang="en-US" sz="3200" dirty="0"/>
          </a:p>
        </p:txBody>
      </p:sp>
      <p:sp>
        <p:nvSpPr>
          <p:cNvPr id="3" name="Title 2"/>
          <p:cNvSpPr>
            <a:spLocks noGrp="1"/>
          </p:cNvSpPr>
          <p:nvPr>
            <p:ph type="title"/>
          </p:nvPr>
        </p:nvSpPr>
        <p:spPr/>
        <p:txBody>
          <a:bodyPr>
            <a:normAutofit fontScale="90000"/>
          </a:bodyPr>
          <a:lstStyle/>
          <a:p>
            <a:r>
              <a:rPr lang="en-US" dirty="0" smtClean="0"/>
              <a:t>The Law – </a:t>
            </a:r>
            <a:br>
              <a:rPr lang="en-US" dirty="0" smtClean="0"/>
            </a:br>
            <a:r>
              <a:rPr lang="en-US" dirty="0" smtClean="0"/>
              <a:t>CT General Statute 10-222d</a:t>
            </a:r>
            <a:endParaRPr lang="en-US" dirty="0"/>
          </a:p>
        </p:txBody>
      </p:sp>
    </p:spTree>
    <p:extLst>
      <p:ext uri="{BB962C8B-B14F-4D97-AF65-F5344CB8AC3E}">
        <p14:creationId xmlns:p14="http://schemas.microsoft.com/office/powerpoint/2010/main" val="160329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lstStyle/>
          <a:p>
            <a:pPr marL="0" indent="0">
              <a:buNone/>
            </a:pPr>
            <a:r>
              <a:rPr lang="en-US" dirty="0" smtClean="0"/>
              <a:t>The Federal Education Right to Privacy Act (FERPA) protects all students and their families from the disclosure of personally identifiable education records.  Any individual NOT on the faculty of the school is prohibited from accessing this information without the written consent of the parent of the child in question.  </a:t>
            </a:r>
            <a:endParaRPr lang="en-US" dirty="0"/>
          </a:p>
        </p:txBody>
      </p:sp>
      <p:sp>
        <p:nvSpPr>
          <p:cNvPr id="3" name="Title 2"/>
          <p:cNvSpPr>
            <a:spLocks noGrp="1"/>
          </p:cNvSpPr>
          <p:nvPr>
            <p:ph type="title"/>
          </p:nvPr>
        </p:nvSpPr>
        <p:spPr/>
        <p:txBody>
          <a:bodyPr>
            <a:normAutofit fontScale="90000"/>
          </a:bodyPr>
          <a:lstStyle/>
          <a:p>
            <a:r>
              <a:rPr lang="en-US" dirty="0" smtClean="0"/>
              <a:t>An Important Note on Confidentiality!</a:t>
            </a:r>
            <a:endParaRPr lang="en-US" dirty="0"/>
          </a:p>
        </p:txBody>
      </p:sp>
    </p:spTree>
    <p:extLst>
      <p:ext uri="{BB962C8B-B14F-4D97-AF65-F5344CB8AC3E}">
        <p14:creationId xmlns:p14="http://schemas.microsoft.com/office/powerpoint/2010/main" val="4059252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133600"/>
            <a:ext cx="7408333" cy="3886200"/>
          </a:xfrm>
        </p:spPr>
        <p:txBody>
          <a:bodyPr/>
          <a:lstStyle/>
          <a:p>
            <a:r>
              <a:rPr lang="en-US" dirty="0" smtClean="0"/>
              <a:t>46 state have bullying laws on the books</a:t>
            </a:r>
          </a:p>
          <a:p>
            <a:r>
              <a:rPr lang="en-US" dirty="0" smtClean="0"/>
              <a:t>Each state has a different definition</a:t>
            </a:r>
          </a:p>
          <a:p>
            <a:r>
              <a:rPr lang="en-US" dirty="0" smtClean="0"/>
              <a:t>CT has had bullying legislation for 10 years </a:t>
            </a:r>
          </a:p>
          <a:p>
            <a:r>
              <a:rPr lang="en-US" dirty="0" smtClean="0"/>
              <a:t>CT legislation has been amended 6 times</a:t>
            </a:r>
          </a:p>
          <a:p>
            <a:r>
              <a:rPr lang="en-US" dirty="0" smtClean="0"/>
              <a:t>Each time legislation has been amended the definition has changed</a:t>
            </a:r>
          </a:p>
          <a:p>
            <a:pPr marL="0" indent="0">
              <a:buNone/>
            </a:pPr>
            <a:r>
              <a:rPr lang="en-US" dirty="0" smtClean="0">
                <a:solidFill>
                  <a:srgbClr val="FF0000"/>
                </a:solidFill>
              </a:rPr>
              <a:t>CT’s Legislation is 10 years old.  Can anyone guess what happened that created the anti-bullying movement?</a:t>
            </a:r>
            <a:endParaRPr lang="en-US" dirty="0">
              <a:solidFill>
                <a:srgbClr val="FF0000"/>
              </a:solidFill>
            </a:endParaRPr>
          </a:p>
        </p:txBody>
      </p:sp>
      <p:sp>
        <p:nvSpPr>
          <p:cNvPr id="3" name="Title 2"/>
          <p:cNvSpPr>
            <a:spLocks noGrp="1"/>
          </p:cNvSpPr>
          <p:nvPr>
            <p:ph type="title"/>
          </p:nvPr>
        </p:nvSpPr>
        <p:spPr/>
        <p:txBody>
          <a:bodyPr/>
          <a:lstStyle/>
          <a:p>
            <a:r>
              <a:rPr lang="en-US" dirty="0" smtClean="0"/>
              <a:t>A History Lesson</a:t>
            </a:r>
            <a:endParaRPr lang="en-US" dirty="0"/>
          </a:p>
        </p:txBody>
      </p:sp>
    </p:spTree>
    <p:extLst>
      <p:ext uri="{BB962C8B-B14F-4D97-AF65-F5344CB8AC3E}">
        <p14:creationId xmlns:p14="http://schemas.microsoft.com/office/powerpoint/2010/main" val="159989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 What is Bullying?  </a:t>
            </a:r>
            <a:endParaRPr lang="en-US" dirty="0"/>
          </a:p>
        </p:txBody>
      </p:sp>
    </p:spTree>
    <p:extLst>
      <p:ext uri="{BB962C8B-B14F-4D97-AF65-F5344CB8AC3E}">
        <p14:creationId xmlns:p14="http://schemas.microsoft.com/office/powerpoint/2010/main" val="930409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fontScale="92500" lnSpcReduction="20000"/>
          </a:bodyPr>
          <a:lstStyle/>
          <a:p>
            <a:pPr marL="0" indent="0">
              <a:buNone/>
            </a:pPr>
            <a:r>
              <a:rPr lang="en-US" dirty="0" smtClean="0"/>
              <a:t>The new legislations defines bullying as:</a:t>
            </a:r>
          </a:p>
          <a:p>
            <a:pPr marL="0" indent="0">
              <a:buNone/>
            </a:pPr>
            <a:r>
              <a:rPr lang="en-US" dirty="0" smtClean="0"/>
              <a:t>“The </a:t>
            </a:r>
            <a:r>
              <a:rPr lang="en-US" dirty="0" smtClean="0">
                <a:solidFill>
                  <a:srgbClr val="FF0000"/>
                </a:solidFill>
              </a:rPr>
              <a:t>repeated</a:t>
            </a:r>
            <a:r>
              <a:rPr lang="en-US" dirty="0" smtClean="0"/>
              <a:t> use by one or more students of a </a:t>
            </a:r>
            <a:r>
              <a:rPr lang="en-US" dirty="0" smtClean="0">
                <a:solidFill>
                  <a:srgbClr val="FF0000"/>
                </a:solidFill>
              </a:rPr>
              <a:t>written, verbal or electronic communication</a:t>
            </a:r>
            <a:r>
              <a:rPr lang="en-US" dirty="0" smtClean="0"/>
              <a:t>, such as cyber bullying, or a </a:t>
            </a:r>
            <a:r>
              <a:rPr lang="en-US" dirty="0" smtClean="0">
                <a:solidFill>
                  <a:srgbClr val="FF0000"/>
                </a:solidFill>
              </a:rPr>
              <a:t>physical act or gesture </a:t>
            </a:r>
            <a:r>
              <a:rPr lang="en-US" dirty="0" smtClean="0"/>
              <a:t>directed at another student attending school in that same school district that:</a:t>
            </a:r>
          </a:p>
          <a:p>
            <a:r>
              <a:rPr lang="en-US" dirty="0" smtClean="0"/>
              <a:t>Causes physical or emotional harm to such student or damage to such student’s property;</a:t>
            </a:r>
          </a:p>
          <a:p>
            <a:r>
              <a:rPr lang="en-US" dirty="0" smtClean="0"/>
              <a:t>Places such student in </a:t>
            </a:r>
            <a:r>
              <a:rPr lang="en-US" dirty="0" smtClean="0">
                <a:solidFill>
                  <a:srgbClr val="FF0000"/>
                </a:solidFill>
              </a:rPr>
              <a:t>reasonable fear </a:t>
            </a:r>
            <a:r>
              <a:rPr lang="en-US" dirty="0" smtClean="0"/>
              <a:t>for harm to himself or herself or of damage to his or her property;</a:t>
            </a:r>
          </a:p>
          <a:p>
            <a:r>
              <a:rPr lang="en-US" dirty="0" smtClean="0"/>
              <a:t>Creates a </a:t>
            </a:r>
            <a:r>
              <a:rPr lang="en-US" dirty="0" smtClean="0">
                <a:solidFill>
                  <a:srgbClr val="FF0000"/>
                </a:solidFill>
              </a:rPr>
              <a:t>hostile environment </a:t>
            </a:r>
            <a:r>
              <a:rPr lang="en-US" dirty="0" smtClean="0"/>
              <a:t>at school for such student;</a:t>
            </a:r>
          </a:p>
          <a:p>
            <a:r>
              <a:rPr lang="en-US" dirty="0" smtClean="0"/>
              <a:t>Infringes upon the </a:t>
            </a:r>
            <a:r>
              <a:rPr lang="en-US" dirty="0" smtClean="0">
                <a:solidFill>
                  <a:srgbClr val="FF0000"/>
                </a:solidFill>
              </a:rPr>
              <a:t>rights</a:t>
            </a:r>
            <a:r>
              <a:rPr lang="en-US" dirty="0" smtClean="0"/>
              <a:t> of such student at school;</a:t>
            </a:r>
          </a:p>
          <a:p>
            <a:r>
              <a:rPr lang="en-US" dirty="0" smtClean="0"/>
              <a:t>Substantially </a:t>
            </a:r>
            <a:r>
              <a:rPr lang="en-US" dirty="0" smtClean="0">
                <a:solidFill>
                  <a:srgbClr val="FF0000"/>
                </a:solidFill>
              </a:rPr>
              <a:t>disrupts the educational process or orderly operation </a:t>
            </a:r>
            <a:r>
              <a:rPr lang="en-US" dirty="0" smtClean="0"/>
              <a:t>of the school.”</a:t>
            </a:r>
          </a:p>
          <a:p>
            <a:endParaRPr lang="en-US" dirty="0"/>
          </a:p>
        </p:txBody>
      </p:sp>
      <p:sp>
        <p:nvSpPr>
          <p:cNvPr id="3" name="Title 2"/>
          <p:cNvSpPr>
            <a:spLocks noGrp="1"/>
          </p:cNvSpPr>
          <p:nvPr>
            <p:ph type="title"/>
          </p:nvPr>
        </p:nvSpPr>
        <p:spPr/>
        <p:txBody>
          <a:bodyPr/>
          <a:lstStyle/>
          <a:p>
            <a:r>
              <a:rPr lang="en-US" dirty="0" smtClean="0"/>
              <a:t>CT’s </a:t>
            </a:r>
            <a:r>
              <a:rPr lang="en-US" b="1" dirty="0" smtClean="0">
                <a:solidFill>
                  <a:srgbClr val="FF0000"/>
                </a:solidFill>
              </a:rPr>
              <a:t>Statutory</a:t>
            </a:r>
            <a:r>
              <a:rPr lang="en-US" dirty="0" smtClean="0"/>
              <a:t> Definition</a:t>
            </a:r>
            <a:endParaRPr lang="en-US" dirty="0"/>
          </a:p>
        </p:txBody>
      </p:sp>
    </p:spTree>
    <p:extLst>
      <p:ext uri="{BB962C8B-B14F-4D97-AF65-F5344CB8AC3E}">
        <p14:creationId xmlns:p14="http://schemas.microsoft.com/office/powerpoint/2010/main" val="29579008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209800"/>
            <a:ext cx="7408333" cy="3450696"/>
          </a:xfrm>
        </p:spPr>
        <p:txBody>
          <a:bodyPr>
            <a:normAutofit fontScale="92500"/>
          </a:bodyPr>
          <a:lstStyle/>
          <a:p>
            <a:r>
              <a:rPr lang="en-US" dirty="0"/>
              <a:t>O</a:t>
            </a:r>
            <a:r>
              <a:rPr lang="x-none" smtClean="0"/>
              <a:t>n </a:t>
            </a:r>
            <a:r>
              <a:rPr lang="x-none"/>
              <a:t>school grounds, </a:t>
            </a:r>
            <a:endParaRPr lang="en-US" dirty="0" smtClean="0"/>
          </a:p>
          <a:p>
            <a:r>
              <a:rPr lang="x-none" smtClean="0"/>
              <a:t>at </a:t>
            </a:r>
            <a:r>
              <a:rPr lang="x-none"/>
              <a:t>a school-sponsored or school-related activity, function or program whether on or off school </a:t>
            </a:r>
            <a:r>
              <a:rPr lang="x-none" smtClean="0"/>
              <a:t>grounds </a:t>
            </a:r>
            <a:endParaRPr lang="en-US" dirty="0" smtClean="0"/>
          </a:p>
          <a:p>
            <a:r>
              <a:rPr lang="x-none" smtClean="0"/>
              <a:t>at </a:t>
            </a:r>
            <a:r>
              <a:rPr lang="x-none"/>
              <a:t>a school bus stop, </a:t>
            </a:r>
            <a:endParaRPr lang="en-US" dirty="0" smtClean="0"/>
          </a:p>
          <a:p>
            <a:r>
              <a:rPr lang="x-none" smtClean="0"/>
              <a:t>on </a:t>
            </a:r>
            <a:r>
              <a:rPr lang="x-none"/>
              <a:t>a school bus or other vehicle owned, leased or used by the Board of Education, or </a:t>
            </a:r>
            <a:endParaRPr lang="en-US" dirty="0" smtClean="0"/>
          </a:p>
          <a:p>
            <a:r>
              <a:rPr lang="x-none" smtClean="0"/>
              <a:t>through </a:t>
            </a:r>
            <a:r>
              <a:rPr lang="x-none"/>
              <a:t>the use of an electronic device or an electronic mobile device owned, leased or used by the Board of </a:t>
            </a:r>
            <a:r>
              <a:rPr lang="x-none" smtClean="0"/>
              <a:t>Education</a:t>
            </a:r>
            <a:r>
              <a:rPr lang="en-US" dirty="0" smtClean="0"/>
              <a:t>… </a:t>
            </a:r>
            <a:r>
              <a:rPr lang="en-US" dirty="0" smtClean="0">
                <a:solidFill>
                  <a:srgbClr val="FF0000"/>
                </a:solidFill>
              </a:rPr>
              <a:t>AND</a:t>
            </a:r>
            <a:endParaRPr lang="en-US"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Bullying is Prohibited!  </a:t>
            </a:r>
            <a:r>
              <a:rPr lang="en-US" dirty="0" smtClean="0">
                <a:solidFill>
                  <a:srgbClr val="FF0000"/>
                </a:solidFill>
              </a:rPr>
              <a:t>(Subject to escalating disciplinary consequences)</a:t>
            </a:r>
            <a:endParaRPr lang="en-US" dirty="0">
              <a:solidFill>
                <a:srgbClr val="FF0000"/>
              </a:solidFill>
            </a:endParaRPr>
          </a:p>
        </p:txBody>
      </p:sp>
    </p:spTree>
    <p:extLst>
      <p:ext uri="{BB962C8B-B14F-4D97-AF65-F5344CB8AC3E}">
        <p14:creationId xmlns:p14="http://schemas.microsoft.com/office/powerpoint/2010/main" val="1950746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Outside of the school setting </a:t>
            </a:r>
            <a:r>
              <a:rPr lang="en-US" dirty="0" smtClean="0">
                <a:solidFill>
                  <a:srgbClr val="FF0000"/>
                </a:solidFill>
              </a:rPr>
              <a:t>IF</a:t>
            </a:r>
            <a:r>
              <a:rPr lang="en-US" dirty="0" smtClean="0"/>
              <a:t> the bullying:</a:t>
            </a:r>
          </a:p>
          <a:p>
            <a:r>
              <a:rPr lang="en-US" dirty="0" smtClean="0"/>
              <a:t>Creates a hostile environment at school for the victim (or anyone else),</a:t>
            </a:r>
          </a:p>
          <a:p>
            <a:r>
              <a:rPr lang="en-US" dirty="0" smtClean="0"/>
              <a:t>Infringes on the rights of the victim (or anyone else) at school, or</a:t>
            </a:r>
          </a:p>
          <a:p>
            <a:r>
              <a:rPr lang="en-US" dirty="0" smtClean="0"/>
              <a:t>Substantially disrupts the educational process or the orderly operation of the school</a:t>
            </a:r>
            <a:endParaRPr lang="en-US" dirty="0"/>
          </a:p>
        </p:txBody>
      </p:sp>
      <p:sp>
        <p:nvSpPr>
          <p:cNvPr id="3" name="Title 2"/>
          <p:cNvSpPr>
            <a:spLocks noGrp="1"/>
          </p:cNvSpPr>
          <p:nvPr>
            <p:ph type="title"/>
          </p:nvPr>
        </p:nvSpPr>
        <p:spPr/>
        <p:txBody>
          <a:bodyPr>
            <a:normAutofit fontScale="90000"/>
          </a:bodyPr>
          <a:lstStyle/>
          <a:p>
            <a:r>
              <a:rPr lang="en-US" dirty="0" smtClean="0"/>
              <a:t>Bullying is Prohibited! </a:t>
            </a:r>
            <a:r>
              <a:rPr lang="en-US" dirty="0">
                <a:solidFill>
                  <a:srgbClr val="FF0000"/>
                </a:solidFill>
              </a:rPr>
              <a:t>(Subject to escalating disciplinary consequences)</a:t>
            </a:r>
            <a:endParaRPr lang="en-US" dirty="0"/>
          </a:p>
        </p:txBody>
      </p:sp>
    </p:spTree>
    <p:extLst>
      <p:ext uri="{BB962C8B-B14F-4D97-AF65-F5344CB8AC3E}">
        <p14:creationId xmlns:p14="http://schemas.microsoft.com/office/powerpoint/2010/main" val="844695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fontScale="70000" lnSpcReduction="20000"/>
          </a:bodyPr>
          <a:lstStyle/>
          <a:p>
            <a:pPr marL="0" indent="0">
              <a:buNone/>
            </a:pPr>
            <a:r>
              <a:rPr lang="en-US" dirty="0"/>
              <a:t>Examples of bullying include, but are not limited to:</a:t>
            </a:r>
          </a:p>
          <a:p>
            <a:pPr marL="0" indent="0">
              <a:buNone/>
            </a:pPr>
            <a:r>
              <a:rPr lang="en-US" dirty="0"/>
              <a:t> </a:t>
            </a:r>
          </a:p>
          <a:p>
            <a:r>
              <a:rPr lang="en-US" dirty="0"/>
              <a:t>exclusion from peer groups within the </a:t>
            </a:r>
            <a:r>
              <a:rPr lang="en-US" dirty="0" smtClean="0"/>
              <a:t>school</a:t>
            </a:r>
          </a:p>
          <a:p>
            <a:r>
              <a:rPr lang="en-US" dirty="0" smtClean="0"/>
              <a:t>verbal </a:t>
            </a:r>
            <a:r>
              <a:rPr lang="en-US" dirty="0"/>
              <a:t>taunts, name-calling and  disparaging language including ethnically-based or gender-based verbal  disparaging </a:t>
            </a:r>
            <a:r>
              <a:rPr lang="en-US" dirty="0" smtClean="0"/>
              <a:t>language</a:t>
            </a:r>
          </a:p>
          <a:p>
            <a:r>
              <a:rPr lang="en-US" dirty="0" smtClean="0"/>
              <a:t>targeting </a:t>
            </a:r>
            <a:r>
              <a:rPr lang="en-US" dirty="0"/>
              <a:t>of a student based on the student’s actual or perceived “differentiating” characteristics such as race; color; religion; ancestry; national origin; gender; sexual orientation; gender identity or expression; socioeconomic or academic status; physical appearance; or mental, physical, developmental, or sensory disability</a:t>
            </a:r>
            <a:r>
              <a:rPr lang="en-US" dirty="0" smtClean="0"/>
              <a:t>.</a:t>
            </a:r>
            <a:endParaRPr lang="en-US" dirty="0"/>
          </a:p>
          <a:p>
            <a:r>
              <a:rPr lang="en-US" dirty="0" smtClean="0"/>
              <a:t>physical </a:t>
            </a:r>
            <a:r>
              <a:rPr lang="en-US" dirty="0"/>
              <a:t>violence and attacks</a:t>
            </a:r>
          </a:p>
          <a:p>
            <a:r>
              <a:rPr lang="en-US" dirty="0" smtClean="0"/>
              <a:t>sexual </a:t>
            </a:r>
            <a:r>
              <a:rPr lang="en-US" dirty="0"/>
              <a:t>harassment including unwanted sexual attention or insulting or degrading sexual remarks or conduct</a:t>
            </a:r>
          </a:p>
          <a:p>
            <a:r>
              <a:rPr lang="en-US" dirty="0" smtClean="0"/>
              <a:t>threats </a:t>
            </a:r>
            <a:r>
              <a:rPr lang="en-US" dirty="0"/>
              <a:t>and intimidation</a:t>
            </a:r>
          </a:p>
          <a:p>
            <a:r>
              <a:rPr lang="en-US" dirty="0" smtClean="0"/>
              <a:t>extortion </a:t>
            </a:r>
            <a:r>
              <a:rPr lang="en-US" dirty="0"/>
              <a:t>or stealing of money and/or possessions</a:t>
            </a:r>
          </a:p>
          <a:p>
            <a:r>
              <a:rPr lang="en-US" dirty="0" smtClean="0"/>
              <a:t>the </a:t>
            </a:r>
            <a:r>
              <a:rPr lang="en-US" dirty="0"/>
              <a:t>misuse of electronic communications for the purpose of bullying, harassing, or sexually harassing other students within school or out of school (“</a:t>
            </a:r>
            <a:r>
              <a:rPr lang="en-US" dirty="0" smtClean="0"/>
              <a:t>cyber bullying</a:t>
            </a:r>
            <a:r>
              <a:rPr lang="en-US" dirty="0"/>
              <a:t>”)</a:t>
            </a:r>
          </a:p>
          <a:p>
            <a:pPr marL="0" indent="0">
              <a:buNone/>
            </a:pPr>
            <a:endParaRPr lang="en-US" dirty="0"/>
          </a:p>
        </p:txBody>
      </p:sp>
      <p:sp>
        <p:nvSpPr>
          <p:cNvPr id="3" name="Title 2"/>
          <p:cNvSpPr>
            <a:spLocks noGrp="1"/>
          </p:cNvSpPr>
          <p:nvPr>
            <p:ph type="title"/>
          </p:nvPr>
        </p:nvSpPr>
        <p:spPr/>
        <p:txBody>
          <a:bodyPr/>
          <a:lstStyle/>
          <a:p>
            <a:r>
              <a:rPr lang="en-US" dirty="0" smtClean="0"/>
              <a:t>What does Bullying look like?</a:t>
            </a:r>
            <a:endParaRPr lang="en-US" dirty="0"/>
          </a:p>
        </p:txBody>
      </p:sp>
    </p:spTree>
    <p:extLst>
      <p:ext uri="{BB962C8B-B14F-4D97-AF65-F5344CB8AC3E}">
        <p14:creationId xmlns:p14="http://schemas.microsoft.com/office/powerpoint/2010/main" val="3206501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Kids will be kids?</a:t>
            </a:r>
            <a:endParaRPr lang="en-US" dirty="0"/>
          </a:p>
        </p:txBody>
      </p:sp>
      <p:sp>
        <p:nvSpPr>
          <p:cNvPr id="3" name="Text Placeholder 2"/>
          <p:cNvSpPr>
            <a:spLocks noGrp="1"/>
          </p:cNvSpPr>
          <p:nvPr>
            <p:ph type="body" idx="1"/>
          </p:nvPr>
        </p:nvSpPr>
        <p:spPr>
          <a:xfrm>
            <a:off x="685800" y="1752600"/>
            <a:ext cx="3822192" cy="639762"/>
          </a:xfrm>
        </p:spPr>
        <p:txBody>
          <a:bodyPr/>
          <a:lstStyle/>
          <a:p>
            <a:r>
              <a:rPr lang="en-US" dirty="0" smtClean="0"/>
              <a:t>Teasing</a:t>
            </a:r>
            <a:endParaRPr lang="en-US" dirty="0"/>
          </a:p>
        </p:txBody>
      </p:sp>
      <p:sp>
        <p:nvSpPr>
          <p:cNvPr id="4" name="Content Placeholder 3"/>
          <p:cNvSpPr>
            <a:spLocks noGrp="1"/>
          </p:cNvSpPr>
          <p:nvPr>
            <p:ph sz="half" idx="2"/>
          </p:nvPr>
        </p:nvSpPr>
        <p:spPr>
          <a:xfrm>
            <a:off x="677332" y="2438400"/>
            <a:ext cx="3820055" cy="3687763"/>
          </a:xfrm>
        </p:spPr>
        <p:txBody>
          <a:bodyPr>
            <a:normAutofit fontScale="77500" lnSpcReduction="20000"/>
          </a:bodyPr>
          <a:lstStyle/>
          <a:p>
            <a:pPr lvl="0"/>
            <a:r>
              <a:rPr lang="en-US" b="1" dirty="0">
                <a:effectLst>
                  <a:outerShdw blurRad="69850" dist="43180" dir="5400000" sx="0" sy="0">
                    <a:srgbClr val="000000">
                      <a:alpha val="65000"/>
                    </a:srgbClr>
                  </a:outerShdw>
                </a:effectLst>
              </a:rPr>
              <a:t>Allows the “teaser” and the person teased to swap roles with ease.</a:t>
            </a:r>
            <a:endParaRPr lang="en-US" dirty="0"/>
          </a:p>
          <a:p>
            <a:pPr lvl="0"/>
            <a:r>
              <a:rPr lang="en-US" b="1" dirty="0">
                <a:effectLst>
                  <a:outerShdw blurRad="69850" dist="43180" dir="5400000" sx="0" sy="0">
                    <a:srgbClr val="000000">
                      <a:alpha val="65000"/>
                    </a:srgbClr>
                  </a:outerShdw>
                </a:effectLst>
              </a:rPr>
              <a:t>Isn’t intended to hurt the other person.</a:t>
            </a:r>
            <a:endParaRPr lang="en-US" dirty="0"/>
          </a:p>
          <a:p>
            <a:pPr lvl="0"/>
            <a:r>
              <a:rPr lang="en-US" b="1" dirty="0">
                <a:effectLst>
                  <a:outerShdw blurRad="69850" dist="43180" dir="5400000" sx="0" sy="0">
                    <a:srgbClr val="000000">
                      <a:alpha val="65000"/>
                    </a:srgbClr>
                  </a:outerShdw>
                </a:effectLst>
              </a:rPr>
              <a:t>Maintains the basic dignity of everyone involved.</a:t>
            </a:r>
            <a:endParaRPr lang="en-US" dirty="0"/>
          </a:p>
          <a:p>
            <a:pPr lvl="0"/>
            <a:r>
              <a:rPr lang="en-US" b="1" dirty="0">
                <a:effectLst>
                  <a:outerShdw blurRad="69850" dist="43180" dir="5400000" sx="0" sy="0">
                    <a:srgbClr val="000000">
                      <a:alpha val="65000"/>
                    </a:srgbClr>
                  </a:outerShdw>
                </a:effectLst>
              </a:rPr>
              <a:t>Pokes fun in a lighthearted, clever, and benign way.</a:t>
            </a:r>
            <a:endParaRPr lang="en-US" dirty="0"/>
          </a:p>
          <a:p>
            <a:pPr lvl="0"/>
            <a:r>
              <a:rPr lang="en-US" b="1" dirty="0">
                <a:effectLst>
                  <a:outerShdw blurRad="69850" dist="43180" dir="5400000" sx="0" sy="0">
                    <a:srgbClr val="000000">
                      <a:alpha val="65000"/>
                    </a:srgbClr>
                  </a:outerShdw>
                </a:effectLst>
              </a:rPr>
              <a:t>Is meant to get both parties to laugh.</a:t>
            </a:r>
            <a:endParaRPr lang="en-US" dirty="0"/>
          </a:p>
          <a:p>
            <a:pPr lvl="0"/>
            <a:r>
              <a:rPr lang="en-US" b="1" dirty="0">
                <a:effectLst>
                  <a:outerShdw blurRad="69850" dist="43180" dir="5400000" sx="0" sy="0">
                    <a:srgbClr val="000000">
                      <a:alpha val="65000"/>
                    </a:srgbClr>
                  </a:outerShdw>
                </a:effectLst>
              </a:rPr>
              <a:t>Is only a small part of the activities shared by </a:t>
            </a:r>
            <a:r>
              <a:rPr lang="en-US" b="1" dirty="0" smtClean="0">
                <a:effectLst>
                  <a:outerShdw blurRad="69850" dist="43180" dir="5400000" sx="0" sy="0">
                    <a:srgbClr val="000000">
                      <a:alpha val="65000"/>
                    </a:srgbClr>
                  </a:outerShdw>
                </a:effectLst>
              </a:rPr>
              <a:t>people </a:t>
            </a:r>
            <a:r>
              <a:rPr lang="en-US" b="1" dirty="0">
                <a:effectLst>
                  <a:outerShdw blurRad="69850" dist="43180" dir="5400000" sx="0" sy="0">
                    <a:srgbClr val="000000">
                      <a:alpha val="65000"/>
                    </a:srgbClr>
                  </a:outerShdw>
                </a:effectLst>
              </a:rPr>
              <a:t>who have something in common – friends.</a:t>
            </a:r>
            <a:endParaRPr lang="en-US" dirty="0"/>
          </a:p>
          <a:p>
            <a:pPr lvl="0"/>
            <a:r>
              <a:rPr lang="en-US" b="1" dirty="0">
                <a:effectLst>
                  <a:outerShdw blurRad="69850" dist="43180" dir="5400000" sx="0" sy="0">
                    <a:srgbClr val="000000">
                      <a:alpha val="65000"/>
                    </a:srgbClr>
                  </a:outerShdw>
                </a:effectLst>
              </a:rPr>
              <a:t>Is innocent in motive.</a:t>
            </a:r>
            <a:endParaRPr lang="en-US" dirty="0"/>
          </a:p>
          <a:p>
            <a:pPr lvl="0"/>
            <a:r>
              <a:rPr lang="en-US" b="1" dirty="0">
                <a:effectLst>
                  <a:outerShdw blurRad="69850" dist="43180" dir="5400000" sx="0" sy="0">
                    <a:srgbClr val="000000">
                      <a:alpha val="65000"/>
                    </a:srgbClr>
                  </a:outerShdw>
                </a:effectLst>
              </a:rPr>
              <a:t>Is discontinued immediately when the person teased becomes upset or objects to the teasing.</a:t>
            </a:r>
            <a:endParaRPr lang="en-US" dirty="0"/>
          </a:p>
          <a:p>
            <a:endParaRPr lang="en-US" dirty="0"/>
          </a:p>
        </p:txBody>
      </p:sp>
      <p:sp>
        <p:nvSpPr>
          <p:cNvPr id="5" name="Text Placeholder 4"/>
          <p:cNvSpPr>
            <a:spLocks noGrp="1"/>
          </p:cNvSpPr>
          <p:nvPr>
            <p:ph type="body" sz="quarter" idx="3"/>
          </p:nvPr>
        </p:nvSpPr>
        <p:spPr>
          <a:xfrm>
            <a:off x="4648200" y="1752600"/>
            <a:ext cx="3822192" cy="639762"/>
          </a:xfrm>
        </p:spPr>
        <p:txBody>
          <a:bodyPr/>
          <a:lstStyle/>
          <a:p>
            <a:r>
              <a:rPr lang="en-US" dirty="0" smtClean="0">
                <a:solidFill>
                  <a:srgbClr val="FF0000"/>
                </a:solidFill>
              </a:rPr>
              <a:t>Taunting</a:t>
            </a:r>
            <a:endParaRPr lang="en-US" dirty="0">
              <a:solidFill>
                <a:srgbClr val="FF0000"/>
              </a:solidFill>
            </a:endParaRPr>
          </a:p>
        </p:txBody>
      </p:sp>
      <p:sp>
        <p:nvSpPr>
          <p:cNvPr id="6" name="Content Placeholder 5"/>
          <p:cNvSpPr>
            <a:spLocks noGrp="1"/>
          </p:cNvSpPr>
          <p:nvPr>
            <p:ph sz="quarter" idx="4"/>
          </p:nvPr>
        </p:nvSpPr>
        <p:spPr>
          <a:xfrm>
            <a:off x="4645025" y="2438400"/>
            <a:ext cx="3822192" cy="3687763"/>
          </a:xfrm>
        </p:spPr>
        <p:txBody>
          <a:bodyPr>
            <a:normAutofit fontScale="70000" lnSpcReduction="20000"/>
          </a:bodyPr>
          <a:lstStyle/>
          <a:p>
            <a:pPr lvl="0"/>
            <a:r>
              <a:rPr lang="en-US" b="1" dirty="0">
                <a:solidFill>
                  <a:srgbClr val="FF0000"/>
                </a:solidFill>
                <a:effectLst>
                  <a:outerShdw blurRad="69850" dist="43180" dir="5400000" sx="0" sy="0">
                    <a:srgbClr val="000000">
                      <a:alpha val="65000"/>
                    </a:srgbClr>
                  </a:outerShdw>
                </a:effectLst>
              </a:rPr>
              <a:t>Is based on an imbalance of power and is one-sided:  the bully taunts, the bullied is taunted.</a:t>
            </a:r>
            <a:endParaRPr lang="en-US" dirty="0">
              <a:solidFill>
                <a:srgbClr val="FF0000"/>
              </a:solidFill>
            </a:endParaRPr>
          </a:p>
          <a:p>
            <a:pPr lvl="0"/>
            <a:r>
              <a:rPr lang="en-US" b="1" dirty="0">
                <a:solidFill>
                  <a:srgbClr val="FF0000"/>
                </a:solidFill>
                <a:effectLst>
                  <a:outerShdw blurRad="69850" dist="43180" dir="5400000" sx="0" sy="0">
                    <a:srgbClr val="000000">
                      <a:alpha val="65000"/>
                    </a:srgbClr>
                  </a:outerShdw>
                </a:effectLst>
              </a:rPr>
              <a:t>Is intended to harm or at minimum to maintain the current imbalance of power.</a:t>
            </a:r>
            <a:endParaRPr lang="en-US" dirty="0">
              <a:solidFill>
                <a:srgbClr val="FF0000"/>
              </a:solidFill>
            </a:endParaRPr>
          </a:p>
          <a:p>
            <a:pPr lvl="0"/>
            <a:r>
              <a:rPr lang="en-US" b="1" dirty="0">
                <a:solidFill>
                  <a:srgbClr val="FF0000"/>
                </a:solidFill>
                <a:effectLst>
                  <a:outerShdw blurRad="69850" dist="43180" dir="5400000" sx="0" sy="0">
                    <a:srgbClr val="000000">
                      <a:alpha val="65000"/>
                    </a:srgbClr>
                  </a:outerShdw>
                </a:effectLst>
              </a:rPr>
              <a:t>Involves humiliating, cruel, demeaning, or bigoted comments thinly disguised as jokes.</a:t>
            </a:r>
            <a:endParaRPr lang="en-US" dirty="0">
              <a:solidFill>
                <a:srgbClr val="FF0000"/>
              </a:solidFill>
            </a:endParaRPr>
          </a:p>
          <a:p>
            <a:pPr lvl="0"/>
            <a:r>
              <a:rPr lang="en-US" b="1" dirty="0">
                <a:solidFill>
                  <a:srgbClr val="FF0000"/>
                </a:solidFill>
                <a:effectLst>
                  <a:outerShdw blurRad="69850" dist="43180" dir="5400000" sx="0" sy="0">
                    <a:srgbClr val="000000">
                      <a:alpha val="65000"/>
                    </a:srgbClr>
                  </a:outerShdw>
                </a:effectLst>
              </a:rPr>
              <a:t>Includes laughter directed at the target, not with the target.</a:t>
            </a:r>
            <a:endParaRPr lang="en-US" dirty="0">
              <a:solidFill>
                <a:srgbClr val="FF0000"/>
              </a:solidFill>
            </a:endParaRPr>
          </a:p>
          <a:p>
            <a:pPr lvl="0"/>
            <a:r>
              <a:rPr lang="en-US" b="1" dirty="0">
                <a:solidFill>
                  <a:srgbClr val="FF0000"/>
                </a:solidFill>
                <a:effectLst>
                  <a:outerShdw blurRad="69850" dist="43180" dir="5400000" sx="0" sy="0">
                    <a:srgbClr val="000000">
                      <a:alpha val="65000"/>
                    </a:srgbClr>
                  </a:outerShdw>
                </a:effectLst>
              </a:rPr>
              <a:t>Is meant to diminish the sense of self-worth of the target.</a:t>
            </a:r>
            <a:endParaRPr lang="en-US" dirty="0">
              <a:solidFill>
                <a:srgbClr val="FF0000"/>
              </a:solidFill>
            </a:endParaRPr>
          </a:p>
          <a:p>
            <a:pPr lvl="0"/>
            <a:r>
              <a:rPr lang="en-US" b="1" dirty="0">
                <a:solidFill>
                  <a:srgbClr val="FF0000"/>
                </a:solidFill>
                <a:effectLst>
                  <a:outerShdw blurRad="69850" dist="43180" dir="5400000" sx="0" sy="0">
                    <a:srgbClr val="000000">
                      <a:alpha val="65000"/>
                    </a:srgbClr>
                  </a:outerShdw>
                </a:effectLst>
              </a:rPr>
              <a:t>Induces fear of further taunting or can be a prelude to physical bullying.</a:t>
            </a:r>
            <a:endParaRPr lang="en-US" dirty="0">
              <a:solidFill>
                <a:srgbClr val="FF0000"/>
              </a:solidFill>
            </a:endParaRPr>
          </a:p>
          <a:p>
            <a:pPr lvl="0"/>
            <a:r>
              <a:rPr lang="en-US" b="1" dirty="0">
                <a:solidFill>
                  <a:srgbClr val="FF0000"/>
                </a:solidFill>
                <a:effectLst>
                  <a:outerShdw blurRad="69850" dist="43180" dir="5400000" sx="0" sy="0">
                    <a:srgbClr val="000000">
                      <a:alpha val="65000"/>
                    </a:srgbClr>
                  </a:outerShdw>
                </a:effectLst>
              </a:rPr>
              <a:t>Is sinister in motive – Is meant to further solidify the power structure (you are weak and I am strong).</a:t>
            </a:r>
            <a:endParaRPr lang="en-US" dirty="0">
              <a:solidFill>
                <a:srgbClr val="FF0000"/>
              </a:solidFill>
            </a:endParaRPr>
          </a:p>
          <a:p>
            <a:r>
              <a:rPr lang="en-US" b="1" dirty="0">
                <a:solidFill>
                  <a:srgbClr val="FF0000"/>
                </a:solidFill>
                <a:effectLst>
                  <a:outerShdw blurRad="69850" dist="43180" dir="5400000" sx="0" sy="0">
                    <a:srgbClr val="000000">
                      <a:alpha val="65000"/>
                    </a:srgbClr>
                  </a:outerShdw>
                </a:effectLst>
              </a:rPr>
              <a:t>Continues especially when targeted </a:t>
            </a:r>
            <a:r>
              <a:rPr lang="en-US" b="1" dirty="0" smtClean="0">
                <a:solidFill>
                  <a:srgbClr val="FF0000"/>
                </a:solidFill>
                <a:effectLst>
                  <a:outerShdw blurRad="69850" dist="43180" dir="5400000" sx="0" sy="0">
                    <a:srgbClr val="000000">
                      <a:alpha val="65000"/>
                    </a:srgbClr>
                  </a:outerShdw>
                </a:effectLst>
              </a:rPr>
              <a:t>person becomes </a:t>
            </a:r>
            <a:r>
              <a:rPr lang="en-US" b="1" dirty="0">
                <a:solidFill>
                  <a:srgbClr val="FF0000"/>
                </a:solidFill>
                <a:effectLst>
                  <a:outerShdw blurRad="69850" dist="43180" dir="5400000" sx="0" sy="0">
                    <a:srgbClr val="000000">
                      <a:alpha val="65000"/>
                    </a:srgbClr>
                  </a:outerShdw>
                </a:effectLst>
              </a:rPr>
              <a:t>distressed or objects to the taunt. </a:t>
            </a:r>
            <a:endParaRPr lang="en-US" dirty="0">
              <a:solidFill>
                <a:srgbClr val="FF0000"/>
              </a:solidFill>
            </a:endParaRPr>
          </a:p>
        </p:txBody>
      </p:sp>
    </p:spTree>
    <p:extLst>
      <p:ext uri="{BB962C8B-B14F-4D97-AF65-F5344CB8AC3E}">
        <p14:creationId xmlns:p14="http://schemas.microsoft.com/office/powerpoint/2010/main" val="11976795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sz="2800" b="1" dirty="0" smtClean="0"/>
              <a:t>Students</a:t>
            </a:r>
            <a:r>
              <a:rPr lang="en-US" dirty="0" smtClean="0"/>
              <a:t> </a:t>
            </a:r>
            <a:r>
              <a:rPr lang="en-US" dirty="0"/>
              <a:t>may file:</a:t>
            </a:r>
          </a:p>
          <a:p>
            <a:pPr lvl="0"/>
            <a:r>
              <a:rPr lang="en-US" dirty="0"/>
              <a:t>Oral Reports to school employees</a:t>
            </a:r>
          </a:p>
          <a:p>
            <a:pPr lvl="0"/>
            <a:r>
              <a:rPr lang="en-US" dirty="0"/>
              <a:t>Written reports </a:t>
            </a:r>
          </a:p>
          <a:p>
            <a:pPr lvl="0"/>
            <a:r>
              <a:rPr lang="en-US" dirty="0" smtClean="0"/>
              <a:t>Anonymous reports</a:t>
            </a:r>
          </a:p>
          <a:p>
            <a:pPr lvl="1"/>
            <a:r>
              <a:rPr lang="en-US" sz="2200" dirty="0" smtClean="0"/>
              <a:t>Each </a:t>
            </a:r>
            <a:r>
              <a:rPr lang="en-US" sz="2200" dirty="0"/>
              <a:t>school shall inform students of the process for anonymous reporting </a:t>
            </a:r>
            <a:r>
              <a:rPr lang="en-US" sz="2200" dirty="0" smtClean="0"/>
              <a:t>annually</a:t>
            </a:r>
          </a:p>
          <a:p>
            <a:pPr lvl="0"/>
            <a:r>
              <a:rPr lang="en-US" sz="2400" dirty="0" smtClean="0"/>
              <a:t>District is investigating  </a:t>
            </a:r>
            <a:r>
              <a:rPr lang="en-US" sz="2400" dirty="0"/>
              <a:t>electronic means for </a:t>
            </a:r>
            <a:r>
              <a:rPr lang="en-US" sz="2400" dirty="0" smtClean="0"/>
              <a:t>reporting</a:t>
            </a:r>
            <a:endParaRPr lang="en-US" sz="2400" dirty="0"/>
          </a:p>
          <a:p>
            <a:pPr marL="0" indent="0">
              <a:buNone/>
            </a:pPr>
            <a:r>
              <a:rPr lang="en-US" dirty="0"/>
              <a:t>	</a:t>
            </a:r>
          </a:p>
          <a:p>
            <a:pPr marL="0" indent="0">
              <a:buNone/>
            </a:pPr>
            <a:r>
              <a:rPr lang="en-US" dirty="0">
                <a:solidFill>
                  <a:srgbClr val="FF0000"/>
                </a:solidFill>
              </a:rPr>
              <a:t>NOTE: There are two kinds of anonymous reports – those when the student wishes to remain anonymous and those that are truly anonymous. </a:t>
            </a:r>
          </a:p>
          <a:p>
            <a:pPr marL="0" indent="0">
              <a:buNone/>
            </a:pPr>
            <a:r>
              <a:rPr lang="en-US" dirty="0"/>
              <a:t> </a:t>
            </a:r>
          </a:p>
          <a:p>
            <a:pPr marL="0" indent="0">
              <a:buNone/>
            </a:pPr>
            <a:r>
              <a:rPr lang="en-US" dirty="0"/>
              <a:t>***CT General Statute 10-222d - The safe school climate specialist must review anonymous reports, but no disciplinary action may be taken solely on the basis of any anonymous report.</a:t>
            </a:r>
          </a:p>
          <a:p>
            <a:pPr marL="0" indent="0">
              <a:buNone/>
            </a:pPr>
            <a:endParaRPr lang="en-US" dirty="0"/>
          </a:p>
        </p:txBody>
      </p:sp>
      <p:sp>
        <p:nvSpPr>
          <p:cNvPr id="3" name="Title 2"/>
          <p:cNvSpPr>
            <a:spLocks noGrp="1"/>
          </p:cNvSpPr>
          <p:nvPr>
            <p:ph type="title"/>
          </p:nvPr>
        </p:nvSpPr>
        <p:spPr>
          <a:xfrm>
            <a:off x="457200" y="338328"/>
            <a:ext cx="8229600" cy="1566672"/>
          </a:xfrm>
        </p:spPr>
        <p:txBody>
          <a:bodyPr>
            <a:normAutofit fontScale="90000"/>
          </a:bodyPr>
          <a:lstStyle/>
          <a:p>
            <a:r>
              <a:rPr lang="en-US" dirty="0" smtClean="0"/>
              <a:t>Reporting Alleged Bullying/Harassment/Mean-Spirited Behavior</a:t>
            </a:r>
            <a:endParaRPr lang="en-US" dirty="0"/>
          </a:p>
        </p:txBody>
      </p:sp>
    </p:spTree>
    <p:extLst>
      <p:ext uri="{BB962C8B-B14F-4D97-AF65-F5344CB8AC3E}">
        <p14:creationId xmlns:p14="http://schemas.microsoft.com/office/powerpoint/2010/main" val="2446147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Reporting – If you </a:t>
            </a:r>
            <a:r>
              <a:rPr lang="en-US" dirty="0" smtClean="0">
                <a:solidFill>
                  <a:srgbClr val="FF0000"/>
                </a:solidFill>
              </a:rPr>
              <a:t>SEE</a:t>
            </a:r>
            <a:r>
              <a:rPr lang="en-US" dirty="0" smtClean="0"/>
              <a:t> something -  </a:t>
            </a:r>
            <a:r>
              <a:rPr lang="en-US" dirty="0" smtClean="0">
                <a:solidFill>
                  <a:srgbClr val="FF0000"/>
                </a:solidFill>
              </a:rPr>
              <a:t>SAY</a:t>
            </a:r>
            <a:r>
              <a:rPr lang="en-US" dirty="0" smtClean="0"/>
              <a:t> something</a:t>
            </a:r>
            <a:endParaRPr lang="en-US" dirty="0"/>
          </a:p>
        </p:txBody>
      </p:sp>
      <p:sp>
        <p:nvSpPr>
          <p:cNvPr id="5" name="Content Placeholder 4"/>
          <p:cNvSpPr>
            <a:spLocks noGrp="1"/>
          </p:cNvSpPr>
          <p:nvPr>
            <p:ph sz="quarter" idx="13"/>
          </p:nvPr>
        </p:nvSpPr>
        <p:spPr/>
        <p:txBody>
          <a:bodyPr/>
          <a:lstStyle/>
          <a:p>
            <a:pPr marL="0" indent="0" algn="ctr">
              <a:buNone/>
            </a:pPr>
            <a:r>
              <a:rPr lang="en-US" dirty="0" smtClean="0"/>
              <a:t>Tattling</a:t>
            </a:r>
          </a:p>
          <a:p>
            <a:r>
              <a:rPr lang="en-US" dirty="0" smtClean="0">
                <a:solidFill>
                  <a:srgbClr val="FF0000"/>
                </a:solidFill>
              </a:rPr>
              <a:t>intentionally</a:t>
            </a:r>
            <a:r>
              <a:rPr lang="en-US" dirty="0" smtClean="0"/>
              <a:t> </a:t>
            </a:r>
            <a:r>
              <a:rPr lang="en-US" dirty="0"/>
              <a:t>trying to get </a:t>
            </a:r>
            <a:r>
              <a:rPr lang="en-US" dirty="0" smtClean="0"/>
              <a:t>someone in </a:t>
            </a:r>
            <a:r>
              <a:rPr lang="en-US" dirty="0"/>
              <a:t>trouble for </a:t>
            </a:r>
            <a:r>
              <a:rPr lang="en-US" dirty="0" smtClean="0"/>
              <a:t>behavior which</a:t>
            </a:r>
            <a:r>
              <a:rPr lang="en-US" dirty="0"/>
              <a:t>, honestly, doesn’t really bother you.</a:t>
            </a:r>
          </a:p>
        </p:txBody>
      </p:sp>
      <p:sp>
        <p:nvSpPr>
          <p:cNvPr id="6" name="Content Placeholder 5"/>
          <p:cNvSpPr>
            <a:spLocks noGrp="1"/>
          </p:cNvSpPr>
          <p:nvPr>
            <p:ph sz="quarter" idx="14"/>
          </p:nvPr>
        </p:nvSpPr>
        <p:spPr/>
        <p:txBody>
          <a:bodyPr>
            <a:normAutofit/>
          </a:bodyPr>
          <a:lstStyle/>
          <a:p>
            <a:pPr marL="0" indent="0" algn="ctr">
              <a:buNone/>
            </a:pPr>
            <a:r>
              <a:rPr lang="en-US" dirty="0" smtClean="0"/>
              <a:t>Telling/Reporting</a:t>
            </a:r>
          </a:p>
          <a:p>
            <a:r>
              <a:rPr lang="en-US" dirty="0"/>
              <a:t>G</a:t>
            </a:r>
            <a:r>
              <a:rPr lang="en-US" dirty="0" smtClean="0"/>
              <a:t>oing </a:t>
            </a:r>
            <a:r>
              <a:rPr lang="en-US" dirty="0"/>
              <a:t>to an adult </a:t>
            </a:r>
            <a:r>
              <a:rPr lang="en-US" dirty="0" smtClean="0"/>
              <a:t>for help with any dangerous, hateful, mean-spirited, threatening behavior , that </a:t>
            </a:r>
            <a:r>
              <a:rPr lang="en-US" dirty="0"/>
              <a:t>has really affected you (or someone else) on some level. </a:t>
            </a:r>
            <a:endParaRPr lang="en-US" dirty="0" smtClean="0"/>
          </a:p>
        </p:txBody>
      </p:sp>
    </p:spTree>
    <p:extLst>
      <p:ext uri="{BB962C8B-B14F-4D97-AF65-F5344CB8AC3E}">
        <p14:creationId xmlns:p14="http://schemas.microsoft.com/office/powerpoint/2010/main" val="3838058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Essential Shift in Thinking</a:t>
            </a:r>
            <a:endParaRPr lang="en-US" dirty="0"/>
          </a:p>
        </p:txBody>
      </p:sp>
      <p:sp>
        <p:nvSpPr>
          <p:cNvPr id="7" name="Text Placeholder 6"/>
          <p:cNvSpPr>
            <a:spLocks noGrp="1"/>
          </p:cNvSpPr>
          <p:nvPr>
            <p:ph type="body" idx="1"/>
          </p:nvPr>
        </p:nvSpPr>
        <p:spPr>
          <a:xfrm>
            <a:off x="676656" y="2678114"/>
            <a:ext cx="3209544" cy="639762"/>
          </a:xfrm>
        </p:spPr>
        <p:txBody>
          <a:bodyPr/>
          <a:lstStyle/>
          <a:p>
            <a:r>
              <a:rPr lang="en-US" dirty="0" smtClean="0"/>
              <a:t>From</a:t>
            </a:r>
            <a:endParaRPr lang="en-US" dirty="0"/>
          </a:p>
        </p:txBody>
      </p:sp>
      <p:sp>
        <p:nvSpPr>
          <p:cNvPr id="8" name="Content Placeholder 7"/>
          <p:cNvSpPr>
            <a:spLocks noGrp="1"/>
          </p:cNvSpPr>
          <p:nvPr>
            <p:ph sz="half" idx="2"/>
          </p:nvPr>
        </p:nvSpPr>
        <p:spPr/>
        <p:txBody>
          <a:bodyPr/>
          <a:lstStyle/>
          <a:p>
            <a:pPr marL="0" indent="0">
              <a:buNone/>
            </a:pPr>
            <a:r>
              <a:rPr lang="en-US" dirty="0" smtClean="0"/>
              <a:t>Fixing the Problem </a:t>
            </a:r>
          </a:p>
          <a:p>
            <a:pPr marL="0" indent="0">
              <a:buNone/>
            </a:pPr>
            <a:r>
              <a:rPr lang="en-US" dirty="0" smtClean="0"/>
              <a:t>A.K.A – </a:t>
            </a:r>
          </a:p>
          <a:p>
            <a:pPr marL="0" indent="0">
              <a:buNone/>
            </a:pPr>
            <a:r>
              <a:rPr lang="en-US" dirty="0" smtClean="0"/>
              <a:t>Isolated Bullying Prevention Programs</a:t>
            </a:r>
          </a:p>
          <a:p>
            <a:pPr marL="0" indent="0">
              <a:buNone/>
            </a:pPr>
            <a:r>
              <a:rPr lang="en-US" dirty="0" smtClean="0"/>
              <a:t>Assemblies only</a:t>
            </a:r>
          </a:p>
          <a:p>
            <a:pPr marL="0" indent="0">
              <a:buNone/>
            </a:pPr>
            <a:r>
              <a:rPr lang="en-US" dirty="0" smtClean="0"/>
              <a:t>Punishment</a:t>
            </a:r>
          </a:p>
        </p:txBody>
      </p:sp>
      <p:sp>
        <p:nvSpPr>
          <p:cNvPr id="9" name="Text Placeholder 8"/>
          <p:cNvSpPr>
            <a:spLocks noGrp="1"/>
          </p:cNvSpPr>
          <p:nvPr>
            <p:ph type="body" sz="quarter" idx="3"/>
          </p:nvPr>
        </p:nvSpPr>
        <p:spPr/>
        <p:txBody>
          <a:bodyPr/>
          <a:lstStyle/>
          <a:p>
            <a:r>
              <a:rPr lang="en-US" dirty="0" smtClean="0"/>
              <a:t>To</a:t>
            </a:r>
            <a:endParaRPr lang="en-US" dirty="0"/>
          </a:p>
        </p:txBody>
      </p:sp>
      <p:sp>
        <p:nvSpPr>
          <p:cNvPr id="10" name="Content Placeholder 9"/>
          <p:cNvSpPr>
            <a:spLocks noGrp="1"/>
          </p:cNvSpPr>
          <p:nvPr>
            <p:ph sz="quarter" idx="4"/>
          </p:nvPr>
        </p:nvSpPr>
        <p:spPr/>
        <p:txBody>
          <a:bodyPr/>
          <a:lstStyle/>
          <a:p>
            <a:pPr marL="0" indent="0">
              <a:buNone/>
            </a:pPr>
            <a:r>
              <a:rPr lang="en-US" dirty="0" smtClean="0"/>
              <a:t>Intentionally working to create and sustain a school climate where ALL students, parents, employees are and feel physically, socially, emotionally, and intellectually safe </a:t>
            </a:r>
            <a:endParaRPr lang="en-US" dirty="0"/>
          </a:p>
        </p:txBody>
      </p:sp>
      <p:sp>
        <p:nvSpPr>
          <p:cNvPr id="11" name="Right Arrow 10"/>
          <p:cNvSpPr/>
          <p:nvPr/>
        </p:nvSpPr>
        <p:spPr>
          <a:xfrm>
            <a:off x="4066032" y="2057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4419600" y="2590800"/>
            <a:ext cx="0" cy="3124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337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b="1" dirty="0" smtClean="0"/>
              <a:t>We should encourage everyone to report/tell trusted adults about mean-spirited behavior because IF kids </a:t>
            </a:r>
            <a:r>
              <a:rPr lang="en-US" b="1" dirty="0"/>
              <a:t>could make the problem go away on </a:t>
            </a:r>
            <a:r>
              <a:rPr lang="en-US" b="1" dirty="0" smtClean="0"/>
              <a:t>their </a:t>
            </a:r>
            <a:r>
              <a:rPr lang="en-US" b="1" dirty="0"/>
              <a:t>own, this wouldn’t be an issue. </a:t>
            </a:r>
            <a:r>
              <a:rPr lang="en-US" b="1" dirty="0" smtClean="0"/>
              <a:t> Sometimes they </a:t>
            </a:r>
            <a:r>
              <a:rPr lang="en-US" b="1" dirty="0"/>
              <a:t>just can’t. And so </a:t>
            </a:r>
            <a:r>
              <a:rPr lang="en-US" b="1" dirty="0" smtClean="0"/>
              <a:t>they </a:t>
            </a:r>
            <a:r>
              <a:rPr lang="en-US" b="1" dirty="0"/>
              <a:t>have got to tell – or </a:t>
            </a:r>
            <a:r>
              <a:rPr lang="en-US" b="1" dirty="0" smtClean="0"/>
              <a:t>report to </a:t>
            </a:r>
            <a:r>
              <a:rPr lang="en-US" b="1" dirty="0"/>
              <a:t>an adult. </a:t>
            </a:r>
          </a:p>
          <a:p>
            <a:pPr marL="0" indent="0">
              <a:buNone/>
            </a:pPr>
            <a:endParaRPr lang="en-US" dirty="0" smtClean="0"/>
          </a:p>
          <a:p>
            <a:pPr marL="0" indent="0" algn="ctr">
              <a:buNone/>
            </a:pPr>
            <a:r>
              <a:rPr lang="en-US" sz="3200" dirty="0" smtClean="0">
                <a:solidFill>
                  <a:srgbClr val="FF0000"/>
                </a:solidFill>
              </a:rPr>
              <a:t>If you SEE something, SAY something!</a:t>
            </a:r>
            <a:endParaRPr lang="en-US" sz="3200" dirty="0">
              <a:solidFill>
                <a:srgbClr val="FF0000"/>
              </a:solidFill>
            </a:endParaRPr>
          </a:p>
        </p:txBody>
      </p:sp>
      <p:sp>
        <p:nvSpPr>
          <p:cNvPr id="5" name="Title 4"/>
          <p:cNvSpPr>
            <a:spLocks noGrp="1"/>
          </p:cNvSpPr>
          <p:nvPr>
            <p:ph type="title"/>
          </p:nvPr>
        </p:nvSpPr>
        <p:spPr/>
        <p:txBody>
          <a:bodyPr/>
          <a:lstStyle/>
          <a:p>
            <a:r>
              <a:rPr lang="en-US" dirty="0" smtClean="0"/>
              <a:t>Reporting/Telling</a:t>
            </a:r>
            <a:endParaRPr lang="en-US" dirty="0"/>
          </a:p>
        </p:txBody>
      </p:sp>
    </p:spTree>
    <p:extLst>
      <p:ext uri="{BB962C8B-B14F-4D97-AF65-F5344CB8AC3E}">
        <p14:creationId xmlns:p14="http://schemas.microsoft.com/office/powerpoint/2010/main" val="241867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Parents may file written </a:t>
            </a:r>
            <a:r>
              <a:rPr lang="en-US" dirty="0"/>
              <a:t>reports (parental reports </a:t>
            </a:r>
            <a:r>
              <a:rPr lang="en-US" dirty="0" smtClean="0"/>
              <a:t>should/must </a:t>
            </a:r>
            <a:r>
              <a:rPr lang="en-US" dirty="0"/>
              <a:t>be </a:t>
            </a:r>
            <a:r>
              <a:rPr lang="en-US" dirty="0" smtClean="0"/>
              <a:t>signed and include contact information in the even that follow-up is needed)</a:t>
            </a:r>
          </a:p>
          <a:p>
            <a:pPr marL="0" lvl="0" indent="0">
              <a:buNone/>
            </a:pPr>
            <a:endParaRPr lang="en-US" dirty="0"/>
          </a:p>
        </p:txBody>
      </p:sp>
      <p:sp>
        <p:nvSpPr>
          <p:cNvPr id="3" name="Title 2"/>
          <p:cNvSpPr>
            <a:spLocks noGrp="1"/>
          </p:cNvSpPr>
          <p:nvPr>
            <p:ph type="title"/>
          </p:nvPr>
        </p:nvSpPr>
        <p:spPr>
          <a:xfrm>
            <a:off x="457200" y="304800"/>
            <a:ext cx="8229600" cy="1600200"/>
          </a:xfrm>
        </p:spPr>
        <p:txBody>
          <a:bodyPr>
            <a:normAutofit fontScale="90000"/>
          </a:bodyPr>
          <a:lstStyle/>
          <a:p>
            <a:r>
              <a:rPr lang="en-US" dirty="0"/>
              <a:t>Reporting Alleged Bullying/Harassment/Mean-Spirited Behavior</a:t>
            </a:r>
          </a:p>
        </p:txBody>
      </p:sp>
    </p:spTree>
    <p:extLst>
      <p:ext uri="{BB962C8B-B14F-4D97-AF65-F5344CB8AC3E}">
        <p14:creationId xmlns:p14="http://schemas.microsoft.com/office/powerpoint/2010/main" val="126678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b="1" dirty="0"/>
              <a:t>School employees</a:t>
            </a:r>
            <a:r>
              <a:rPr lang="en-US" dirty="0"/>
              <a:t> who </a:t>
            </a:r>
            <a:r>
              <a:rPr lang="en-US" dirty="0">
                <a:solidFill>
                  <a:srgbClr val="FF0000"/>
                </a:solidFill>
              </a:rPr>
              <a:t>witness</a:t>
            </a:r>
            <a:r>
              <a:rPr lang="en-US" dirty="0"/>
              <a:t> acts of bullying, harassment, or mean-spirited behavior or </a:t>
            </a:r>
            <a:r>
              <a:rPr lang="en-US" dirty="0">
                <a:solidFill>
                  <a:srgbClr val="FF0000"/>
                </a:solidFill>
              </a:rPr>
              <a:t>receive reports of bullying </a:t>
            </a:r>
            <a:r>
              <a:rPr lang="en-US" b="1" dirty="0"/>
              <a:t>MUST </a:t>
            </a:r>
            <a:r>
              <a:rPr lang="en-US" dirty="0"/>
              <a:t>report it to the school administration or school climate specialist.    </a:t>
            </a:r>
          </a:p>
          <a:p>
            <a:pPr marL="0" indent="0">
              <a:buNone/>
            </a:pPr>
            <a:r>
              <a:rPr lang="en-US" dirty="0"/>
              <a:t>School employees must:</a:t>
            </a:r>
          </a:p>
          <a:p>
            <a:pPr lvl="0"/>
            <a:r>
              <a:rPr lang="en-US" dirty="0"/>
              <a:t>Orally notify the school climate specialist or school administrator (if the school climate specialist is unavailable) as soon as possible, but not later that one (1) school day after such school employee witnesses or receives a report of bullying (school climate specialist shall maintain a list of oral and written reports), and;</a:t>
            </a:r>
          </a:p>
          <a:p>
            <a:pPr lvl="0"/>
            <a:r>
              <a:rPr lang="en-US" dirty="0"/>
              <a:t>File a written report as soon as possible, but not later than two (2) school days after making such an oral report.</a:t>
            </a:r>
          </a:p>
          <a:p>
            <a:pPr marL="0" indent="0">
              <a:buNone/>
            </a:pPr>
            <a:endParaRPr lang="en-US" dirty="0"/>
          </a:p>
        </p:txBody>
      </p:sp>
      <p:sp>
        <p:nvSpPr>
          <p:cNvPr id="3" name="Title 2"/>
          <p:cNvSpPr>
            <a:spLocks noGrp="1"/>
          </p:cNvSpPr>
          <p:nvPr>
            <p:ph type="title"/>
          </p:nvPr>
        </p:nvSpPr>
        <p:spPr>
          <a:xfrm>
            <a:off x="457200" y="228600"/>
            <a:ext cx="8229600" cy="1600200"/>
          </a:xfrm>
        </p:spPr>
        <p:txBody>
          <a:bodyPr>
            <a:normAutofit fontScale="90000"/>
          </a:bodyPr>
          <a:lstStyle/>
          <a:p>
            <a:r>
              <a:rPr lang="en-US" dirty="0"/>
              <a:t>Reporting Alleged Bullying/Harassment/Mean-Spirited Behavior</a:t>
            </a:r>
          </a:p>
        </p:txBody>
      </p:sp>
    </p:spTree>
    <p:extLst>
      <p:ext uri="{BB962C8B-B14F-4D97-AF65-F5344CB8AC3E}">
        <p14:creationId xmlns:p14="http://schemas.microsoft.com/office/powerpoint/2010/main" val="2817709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School Employees defined:</a:t>
            </a:r>
          </a:p>
          <a:p>
            <a:pPr marL="0" indent="0">
              <a:buNone/>
            </a:pPr>
            <a:r>
              <a:rPr lang="en-US" i="1" dirty="0"/>
              <a:t>*** CT General Statute 10-222d defines “</a:t>
            </a:r>
            <a:r>
              <a:rPr lang="en-US" dirty="0"/>
              <a:t>School employee” as: </a:t>
            </a:r>
          </a:p>
          <a:p>
            <a:r>
              <a:rPr lang="en-US" dirty="0"/>
              <a:t>a teacher, substitute teacher, school administrator, school superintendent, guidance counselor, psychologist, social worker, nurse, physician, school paraprofessional or coach employed by a local or regional board of education or working in a public elementary, middle or high school; or</a:t>
            </a:r>
          </a:p>
          <a:p>
            <a:pPr lvl="0"/>
            <a:r>
              <a:rPr lang="en-US" dirty="0"/>
              <a:t>Any other individual who, in the performance of his or her duties, has regular contact with students and who provides services to or on behalf of students</a:t>
            </a:r>
          </a:p>
          <a:p>
            <a:pPr marL="0" indent="0">
              <a:buNone/>
            </a:pPr>
            <a:endParaRPr lang="en-US" dirty="0"/>
          </a:p>
        </p:txBody>
      </p:sp>
      <p:sp>
        <p:nvSpPr>
          <p:cNvPr id="3" name="Title 2"/>
          <p:cNvSpPr>
            <a:spLocks noGrp="1"/>
          </p:cNvSpPr>
          <p:nvPr>
            <p:ph type="title"/>
          </p:nvPr>
        </p:nvSpPr>
        <p:spPr>
          <a:xfrm>
            <a:off x="457200" y="228600"/>
            <a:ext cx="8229600" cy="1600200"/>
          </a:xfrm>
        </p:spPr>
        <p:txBody>
          <a:bodyPr>
            <a:normAutofit fontScale="90000"/>
          </a:bodyPr>
          <a:lstStyle/>
          <a:p>
            <a:r>
              <a:rPr lang="en-US" dirty="0"/>
              <a:t>Reporting Alleged Bullying/Harassment/Mean-Spirited Behavior</a:t>
            </a:r>
          </a:p>
        </p:txBody>
      </p:sp>
    </p:spTree>
    <p:extLst>
      <p:ext uri="{BB962C8B-B14F-4D97-AF65-F5344CB8AC3E}">
        <p14:creationId xmlns:p14="http://schemas.microsoft.com/office/powerpoint/2010/main" val="25938845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incidents will be investigated</a:t>
            </a:r>
          </a:p>
          <a:p>
            <a:r>
              <a:rPr lang="en-US" dirty="0" smtClean="0"/>
              <a:t>When the evidence gathered supports that the incident meets the statutory definition of bullying it will be considered a verified act of bullying and result in parent notification (both victim and perpetrator) that includes each meeting with school officials, AND</a:t>
            </a:r>
          </a:p>
          <a:p>
            <a:r>
              <a:rPr lang="en-US" dirty="0" smtClean="0"/>
              <a:t>A School Safety and Intervention Plan being developed for BOTH the victim and the perpetrator</a:t>
            </a:r>
            <a:endParaRPr lang="en-US" dirty="0"/>
          </a:p>
        </p:txBody>
      </p:sp>
      <p:sp>
        <p:nvSpPr>
          <p:cNvPr id="3" name="Title 2"/>
          <p:cNvSpPr>
            <a:spLocks noGrp="1"/>
          </p:cNvSpPr>
          <p:nvPr>
            <p:ph type="title"/>
          </p:nvPr>
        </p:nvSpPr>
        <p:spPr/>
        <p:txBody>
          <a:bodyPr>
            <a:normAutofit fontScale="90000"/>
          </a:bodyPr>
          <a:lstStyle/>
          <a:p>
            <a:r>
              <a:rPr lang="en-US" dirty="0" smtClean="0"/>
              <a:t>Investigations and “Verified Acts of Bullying”</a:t>
            </a:r>
            <a:endParaRPr lang="en-US" dirty="0"/>
          </a:p>
        </p:txBody>
      </p:sp>
    </p:spTree>
    <p:extLst>
      <p:ext uri="{BB962C8B-B14F-4D97-AF65-F5344CB8AC3E}">
        <p14:creationId xmlns:p14="http://schemas.microsoft.com/office/powerpoint/2010/main" val="702943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For the victim this plan must:</a:t>
            </a:r>
          </a:p>
          <a:p>
            <a:pPr lvl="0"/>
            <a:r>
              <a:rPr lang="en-US" dirty="0"/>
              <a:t>Include a school safety plan that describes what school staff will do to ensure safety in the school environment.  </a:t>
            </a:r>
          </a:p>
          <a:p>
            <a:pPr lvl="0"/>
            <a:r>
              <a:rPr lang="en-US" dirty="0"/>
              <a:t>Include an intervention strategy to teach the skills and dispositions necessary to decrease the likelihood of further victimization</a:t>
            </a:r>
          </a:p>
          <a:p>
            <a:pPr lvl="0"/>
            <a:r>
              <a:rPr lang="en-US" dirty="0"/>
              <a:t>Identify a case manager</a:t>
            </a:r>
          </a:p>
          <a:p>
            <a:pPr lvl="0"/>
            <a:r>
              <a:rPr lang="en-US" dirty="0"/>
              <a:t>Be provided to the parent and shared with the student</a:t>
            </a:r>
          </a:p>
          <a:p>
            <a:pPr lvl="0"/>
            <a:r>
              <a:rPr lang="en-US" dirty="0"/>
              <a:t>Be monitored by the School Climate Specialist or his/her designee (to be identified in the plan)  to ensure implementation fidelity and adjusted as necessary to provide a safe environment</a:t>
            </a:r>
          </a:p>
        </p:txBody>
      </p:sp>
      <p:sp>
        <p:nvSpPr>
          <p:cNvPr id="3" name="Title 2"/>
          <p:cNvSpPr>
            <a:spLocks noGrp="1"/>
          </p:cNvSpPr>
          <p:nvPr>
            <p:ph type="title"/>
          </p:nvPr>
        </p:nvSpPr>
        <p:spPr/>
        <p:txBody>
          <a:bodyPr>
            <a:normAutofit fontScale="90000"/>
          </a:bodyPr>
          <a:lstStyle/>
          <a:p>
            <a:r>
              <a:rPr lang="en-US" dirty="0" smtClean="0"/>
              <a:t>School Safety and Intervention Plan - Victim</a:t>
            </a:r>
            <a:endParaRPr lang="en-US" dirty="0"/>
          </a:p>
        </p:txBody>
      </p:sp>
    </p:spTree>
    <p:extLst>
      <p:ext uri="{BB962C8B-B14F-4D97-AF65-F5344CB8AC3E}">
        <p14:creationId xmlns:p14="http://schemas.microsoft.com/office/powerpoint/2010/main" val="25874389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smtClean="0"/>
              <a:t>At </a:t>
            </a:r>
            <a:r>
              <a:rPr lang="en-US" sz="2800" dirty="0"/>
              <a:t>no time should the plan for the victim further isolate the victim.  If changes to schedule, programs, and activities need to be made to provide safety, they should not negatively impact the victim in any way.</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School Safety and Intervention Plan </a:t>
            </a:r>
            <a:r>
              <a:rPr lang="en-US" dirty="0" smtClean="0"/>
              <a:t>– Victim – A NOTE</a:t>
            </a:r>
            <a:endParaRPr lang="en-US" dirty="0"/>
          </a:p>
        </p:txBody>
      </p:sp>
    </p:spTree>
    <p:extLst>
      <p:ext uri="{BB962C8B-B14F-4D97-AF65-F5344CB8AC3E}">
        <p14:creationId xmlns:p14="http://schemas.microsoft.com/office/powerpoint/2010/main" val="30697733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a:t>For the </a:t>
            </a:r>
            <a:r>
              <a:rPr lang="en-US" b="1" dirty="0"/>
              <a:t>perpetrator</a:t>
            </a:r>
            <a:r>
              <a:rPr lang="en-US" dirty="0"/>
              <a:t> this plan </a:t>
            </a:r>
            <a:r>
              <a:rPr lang="en-US" dirty="0" smtClean="0"/>
              <a:t>must include:</a:t>
            </a:r>
            <a:endParaRPr lang="en-US" dirty="0"/>
          </a:p>
          <a:p>
            <a:pPr lvl="0"/>
            <a:r>
              <a:rPr lang="en-US" dirty="0"/>
              <a:t>A</a:t>
            </a:r>
            <a:r>
              <a:rPr lang="en-US" dirty="0" smtClean="0"/>
              <a:t>ny </a:t>
            </a:r>
            <a:r>
              <a:rPr lang="en-US" dirty="0"/>
              <a:t>disciplinary action to be taken,</a:t>
            </a:r>
          </a:p>
          <a:p>
            <a:pPr lvl="0"/>
            <a:r>
              <a:rPr lang="en-US" dirty="0"/>
              <a:t>Next steps should bullying occur again (repeated acts of bullying may lead to suspension and/or expulsion in accordance with Board of Education Policy #5119)</a:t>
            </a:r>
          </a:p>
          <a:p>
            <a:pPr lvl="0"/>
            <a:r>
              <a:rPr lang="en-US" dirty="0"/>
              <a:t>Clearly state that retaliation against the victim, the reporter, or any individual participating in the investigation is prohibited;</a:t>
            </a:r>
          </a:p>
          <a:p>
            <a:pPr lvl="0"/>
            <a:r>
              <a:rPr lang="en-US" dirty="0"/>
              <a:t>Identify a case manager</a:t>
            </a:r>
          </a:p>
          <a:p>
            <a:pPr lvl="0"/>
            <a:r>
              <a:rPr lang="en-US" dirty="0"/>
              <a:t>Be provided to the parent and shared with the student </a:t>
            </a:r>
          </a:p>
          <a:p>
            <a:pPr lvl="0"/>
            <a:r>
              <a:rPr lang="en-US" dirty="0"/>
              <a:t>Include an intervention strategy designed to teach the skills and dispositions necessary for participation in a safe school climate</a:t>
            </a:r>
          </a:p>
          <a:p>
            <a:pPr lvl="0"/>
            <a:r>
              <a:rPr lang="en-US" dirty="0"/>
              <a:t>Include actions to be taken to restore the student into the community (Restorative Discipline)</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School Safety and Intervention Plan - Perpetrator</a:t>
            </a:r>
            <a:endParaRPr lang="en-US" dirty="0"/>
          </a:p>
        </p:txBody>
      </p:sp>
    </p:spTree>
    <p:extLst>
      <p:ext uri="{BB962C8B-B14F-4D97-AF65-F5344CB8AC3E}">
        <p14:creationId xmlns:p14="http://schemas.microsoft.com/office/powerpoint/2010/main" val="677548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Principal or his/her designee </a:t>
            </a:r>
            <a:r>
              <a:rPr lang="en-US" b="1" u="sng" dirty="0">
                <a:solidFill>
                  <a:srgbClr val="FF0000"/>
                </a:solidFill>
              </a:rPr>
              <a:t>MUST </a:t>
            </a:r>
            <a:r>
              <a:rPr lang="en-US" dirty="0"/>
              <a:t>notify the appropriate law enforcement agency when such principal or his/her designee believes that any act(s) of bullying may constitute criminal activity.  When a principal or his/her designee makes such a report the principal or his/her designee shall inform the District School Climate Coordinator within one (1) school day of making such a report.  </a:t>
            </a:r>
          </a:p>
          <a:p>
            <a:pPr marL="0" indent="0">
              <a:buNone/>
            </a:pPr>
            <a:endParaRPr lang="en-US" dirty="0"/>
          </a:p>
        </p:txBody>
      </p:sp>
      <p:sp>
        <p:nvSpPr>
          <p:cNvPr id="3" name="Title 2"/>
          <p:cNvSpPr>
            <a:spLocks noGrp="1"/>
          </p:cNvSpPr>
          <p:nvPr>
            <p:ph type="title"/>
          </p:nvPr>
        </p:nvSpPr>
        <p:spPr/>
        <p:txBody>
          <a:bodyPr>
            <a:normAutofit/>
          </a:bodyPr>
          <a:lstStyle/>
          <a:p>
            <a:r>
              <a:rPr lang="en-US" dirty="0" smtClean="0"/>
              <a:t>Notification of Law Enforcement </a:t>
            </a:r>
            <a:endParaRPr lang="en-US" dirty="0"/>
          </a:p>
        </p:txBody>
      </p:sp>
    </p:spTree>
    <p:extLst>
      <p:ext uri="{BB962C8B-B14F-4D97-AF65-F5344CB8AC3E}">
        <p14:creationId xmlns:p14="http://schemas.microsoft.com/office/powerpoint/2010/main" val="10915102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b="1" dirty="0"/>
              <a:t>How are students, staff and families notified of the Safe School Climate Plan?</a:t>
            </a:r>
            <a:endParaRPr lang="en-US" dirty="0"/>
          </a:p>
          <a:p>
            <a:pPr lvl="0"/>
            <a:r>
              <a:rPr lang="en-US" dirty="0"/>
              <a:t>Student codes of conduct must include language concerning bullying.  </a:t>
            </a:r>
          </a:p>
          <a:p>
            <a:pPr lvl="0"/>
            <a:r>
              <a:rPr lang="en-US" dirty="0"/>
              <a:t>Students and parents or guardians of students must be notified annually of</a:t>
            </a:r>
          </a:p>
          <a:p>
            <a:pPr lvl="0"/>
            <a:r>
              <a:rPr lang="en-US" dirty="0"/>
              <a:t>The process by which they may file complaints of bullying.  </a:t>
            </a:r>
          </a:p>
          <a:p>
            <a:pPr lvl="0"/>
            <a:r>
              <a:rPr lang="en-US" dirty="0"/>
              <a:t>No later than thirty days after B</a:t>
            </a:r>
            <a:r>
              <a:rPr lang="en-US" dirty="0" smtClean="0"/>
              <a:t>oard </a:t>
            </a:r>
            <a:r>
              <a:rPr lang="en-US" dirty="0"/>
              <a:t>of </a:t>
            </a:r>
            <a:r>
              <a:rPr lang="en-US" dirty="0" smtClean="0"/>
              <a:t>Education </a:t>
            </a:r>
            <a:r>
              <a:rPr lang="en-US" dirty="0"/>
              <a:t>approves </a:t>
            </a:r>
            <a:r>
              <a:rPr lang="en-US" dirty="0" smtClean="0"/>
              <a:t>the District School </a:t>
            </a:r>
            <a:r>
              <a:rPr lang="en-US" dirty="0"/>
              <a:t>C</a:t>
            </a:r>
            <a:r>
              <a:rPr lang="en-US" dirty="0" smtClean="0"/>
              <a:t>limate </a:t>
            </a:r>
            <a:r>
              <a:rPr lang="en-US" dirty="0"/>
              <a:t>P</a:t>
            </a:r>
            <a:r>
              <a:rPr lang="en-US" dirty="0" smtClean="0"/>
              <a:t>lan the </a:t>
            </a:r>
            <a:r>
              <a:rPr lang="en-US" dirty="0"/>
              <a:t>plan </a:t>
            </a:r>
            <a:r>
              <a:rPr lang="en-US" dirty="0" smtClean="0"/>
              <a:t>will </a:t>
            </a:r>
            <a:r>
              <a:rPr lang="en-US" dirty="0"/>
              <a:t>be (a) published on </a:t>
            </a:r>
            <a:r>
              <a:rPr lang="en-US" dirty="0" smtClean="0"/>
              <a:t>the district website and </a:t>
            </a:r>
            <a:r>
              <a:rPr lang="en-US" dirty="0"/>
              <a:t>of </a:t>
            </a:r>
            <a:r>
              <a:rPr lang="en-US" dirty="0" smtClean="0"/>
              <a:t>the website of each </a:t>
            </a:r>
            <a:r>
              <a:rPr lang="en-US" dirty="0"/>
              <a:t>individual school, and (b) included in the school district’s publication of the rules, procedures and standards of conduct for schools and in all student handbooks.  </a:t>
            </a:r>
          </a:p>
          <a:p>
            <a:pPr lvl="0"/>
            <a:r>
              <a:rPr lang="en-US" dirty="0"/>
              <a:t>At the beginning of each school year, each school must provide all school employees with a written or electronic copy of the school district's safe school climate plan.</a:t>
            </a:r>
          </a:p>
          <a:p>
            <a:endParaRPr lang="en-US" dirty="0"/>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1080189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School climate refers to the quality and character of school life. School climate is based on patterns of students', parents' and school personnel's experience of school life and reflects norms, goals, values, interpersonal relationships, teaching and learning practices, and organizational structures.</a:t>
            </a:r>
          </a:p>
          <a:p>
            <a:endParaRPr lang="en-US" dirty="0"/>
          </a:p>
        </p:txBody>
      </p:sp>
      <p:sp>
        <p:nvSpPr>
          <p:cNvPr id="3" name="Title 2"/>
          <p:cNvSpPr>
            <a:spLocks noGrp="1"/>
          </p:cNvSpPr>
          <p:nvPr>
            <p:ph type="title"/>
          </p:nvPr>
        </p:nvSpPr>
        <p:spPr/>
        <p:txBody>
          <a:bodyPr/>
          <a:lstStyle/>
          <a:p>
            <a:r>
              <a:rPr lang="en-US" dirty="0" smtClean="0"/>
              <a:t>What is School Climate?</a:t>
            </a:r>
            <a:endParaRPr lang="en-US" dirty="0"/>
          </a:p>
        </p:txBody>
      </p:sp>
    </p:spTree>
    <p:extLst>
      <p:ext uri="{BB962C8B-B14F-4D97-AF65-F5344CB8AC3E}">
        <p14:creationId xmlns:p14="http://schemas.microsoft.com/office/powerpoint/2010/main" val="25813194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725333"/>
          </a:xfrm>
        </p:spPr>
        <p:txBody>
          <a:bodyPr>
            <a:normAutofit fontScale="70000" lnSpcReduction="20000"/>
          </a:bodyPr>
          <a:lstStyle/>
          <a:p>
            <a:pPr marL="0" indent="0">
              <a:buNone/>
            </a:pPr>
            <a:r>
              <a:rPr lang="en-US" b="1" dirty="0"/>
              <a:t>How will incidents be investigated</a:t>
            </a:r>
            <a:r>
              <a:rPr lang="en-US" b="1" dirty="0" smtClean="0"/>
              <a:t>?</a:t>
            </a:r>
            <a:endParaRPr lang="en-US" dirty="0"/>
          </a:p>
          <a:p>
            <a:pPr lvl="0"/>
            <a:r>
              <a:rPr lang="en-US" dirty="0"/>
              <a:t>School officials will conduct reasonable investigations that may include, but is not limited to:  interviews with complainant, alleged perpetrator, and witnesses, review security video tape (if available), review of previously reported incidents, disciplinary history, etc.</a:t>
            </a:r>
          </a:p>
          <a:p>
            <a:pPr lvl="0"/>
            <a:r>
              <a:rPr lang="en-US" dirty="0"/>
              <a:t>The identity of the student (or parent) as the complainant is personally-identifiable information that can be disclosed only with the consent of the parent (or eligible student).  </a:t>
            </a:r>
          </a:p>
          <a:p>
            <a:pPr lvl="0"/>
            <a:r>
              <a:rPr lang="en-US" dirty="0"/>
              <a:t>Student statements may be appropriate, depending on the age of the students. </a:t>
            </a:r>
          </a:p>
          <a:p>
            <a:pPr lvl="0"/>
            <a:r>
              <a:rPr lang="en-US" dirty="0"/>
              <a:t>All parties to the investigation will be admonished that the investigation is a confidential matter that they should not discuss with </a:t>
            </a:r>
            <a:r>
              <a:rPr lang="en-US" dirty="0" smtClean="0"/>
              <a:t>others.  </a:t>
            </a:r>
            <a:endParaRPr lang="en-US" dirty="0"/>
          </a:p>
          <a:p>
            <a:pPr lvl="0"/>
            <a:r>
              <a:rPr lang="en-US" dirty="0"/>
              <a:t>Anonymous reports must be reviewed, and they </a:t>
            </a:r>
            <a:r>
              <a:rPr lang="en-US" u="sng" dirty="0" smtClean="0"/>
              <a:t>will</a:t>
            </a:r>
            <a:r>
              <a:rPr lang="en-US" dirty="0" smtClean="0"/>
              <a:t> </a:t>
            </a:r>
            <a:r>
              <a:rPr lang="en-US" dirty="0"/>
              <a:t>be investigated, provided that no disciplinary action may be taken solely on the basis of an anonymous report.</a:t>
            </a:r>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16582721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725334"/>
          </a:xfrm>
        </p:spPr>
        <p:txBody>
          <a:bodyPr>
            <a:normAutofit fontScale="77500" lnSpcReduction="20000"/>
          </a:bodyPr>
          <a:lstStyle/>
          <a:p>
            <a:pPr marL="0" indent="0">
              <a:buNone/>
            </a:pPr>
            <a:r>
              <a:rPr lang="en-US" b="1" dirty="0"/>
              <a:t>How complaints of cyber bullying investigated?</a:t>
            </a:r>
            <a:endParaRPr lang="en-US" dirty="0"/>
          </a:p>
          <a:p>
            <a:r>
              <a:rPr lang="en-US" dirty="0"/>
              <a:t>The focus of an investigation of cyber bullying will always begin with the question, what is the impact of the behavior on the victim in school?  The following questions might assist:</a:t>
            </a:r>
          </a:p>
          <a:p>
            <a:pPr lvl="0"/>
            <a:r>
              <a:rPr lang="en-US" dirty="0"/>
              <a:t>Does the cyber bullying create a hostile environment for the student at</a:t>
            </a:r>
          </a:p>
          <a:p>
            <a:pPr lvl="0"/>
            <a:r>
              <a:rPr lang="en-US" dirty="0"/>
              <a:t>School?  </a:t>
            </a:r>
          </a:p>
          <a:p>
            <a:pPr lvl="0"/>
            <a:r>
              <a:rPr lang="en-US" dirty="0"/>
              <a:t>Does the cyber bullying infringe on the rights of the victim at school?  </a:t>
            </a:r>
          </a:p>
          <a:p>
            <a:pPr lvl="0"/>
            <a:r>
              <a:rPr lang="en-US" dirty="0"/>
              <a:t>Does the cyber bullying substantially disrupt the educational process or the orderly operation of a school?  </a:t>
            </a:r>
          </a:p>
          <a:p>
            <a:pPr lvl="0"/>
            <a:r>
              <a:rPr lang="en-US" dirty="0"/>
              <a:t>To the extent available printouts of any IMs or postings or other related information should be requested as part of the investigation.  </a:t>
            </a:r>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1956917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b="1" dirty="0"/>
              <a:t>What is the timeline for the completion of the investigation?</a:t>
            </a:r>
            <a:endParaRPr lang="en-US" dirty="0"/>
          </a:p>
          <a:p>
            <a:r>
              <a:rPr lang="en-US" dirty="0"/>
              <a:t>The statute provides that the investigation must be completed “promptly.”  While no specific timeline is outlined in this statute, other federal, state and local guidelines speak to schools taking </a:t>
            </a:r>
            <a:r>
              <a:rPr lang="en-US" dirty="0">
                <a:solidFill>
                  <a:srgbClr val="FF0000"/>
                </a:solidFill>
              </a:rPr>
              <a:t>“prompt and effective action calculated to end the harassment (bullying), prevent its recurrence and, as appropriate, remedy its effects.”  </a:t>
            </a:r>
            <a:r>
              <a:rPr lang="en-US" dirty="0"/>
              <a:t>In order to limit the harm to all parties dealing as immediately as possible once an allegation has been made is critical.  </a:t>
            </a:r>
            <a:endParaRPr lang="en-US" dirty="0" smtClean="0"/>
          </a:p>
          <a:p>
            <a:r>
              <a:rPr lang="en-US" dirty="0" smtClean="0"/>
              <a:t>Expediency</a:t>
            </a:r>
            <a:r>
              <a:rPr lang="en-US" dirty="0"/>
              <a:t>, however, does not mean doing less than is required to complete a thorough investigation.  </a:t>
            </a:r>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28461883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038599"/>
          </a:xfrm>
        </p:spPr>
        <p:txBody>
          <a:bodyPr>
            <a:normAutofit fontScale="70000" lnSpcReduction="20000"/>
          </a:bodyPr>
          <a:lstStyle/>
          <a:p>
            <a:pPr marL="0" indent="0">
              <a:buNone/>
            </a:pPr>
            <a:r>
              <a:rPr lang="en-US" b="1" dirty="0"/>
              <a:t>What constitutes a “Verified Act of Bullying”?</a:t>
            </a:r>
            <a:r>
              <a:rPr lang="en-US" dirty="0"/>
              <a:t>  </a:t>
            </a:r>
          </a:p>
          <a:p>
            <a:pPr marL="0" indent="0">
              <a:buNone/>
            </a:pPr>
            <a:r>
              <a:rPr lang="en-US" dirty="0" smtClean="0"/>
              <a:t>The Principal/School Climate Specialist/Designated Investigator will focus </a:t>
            </a:r>
            <a:r>
              <a:rPr lang="en-US" dirty="0"/>
              <a:t>on the statutory definition of </a:t>
            </a:r>
            <a:r>
              <a:rPr lang="en-US" dirty="0" smtClean="0"/>
              <a:t>bullying:</a:t>
            </a:r>
          </a:p>
          <a:p>
            <a:pPr marL="0" indent="0">
              <a:buNone/>
            </a:pPr>
            <a:r>
              <a:rPr lang="en-US" dirty="0" smtClean="0"/>
              <a:t>Was </a:t>
            </a:r>
            <a:r>
              <a:rPr lang="en-US" dirty="0"/>
              <a:t>the conduct </a:t>
            </a:r>
            <a:r>
              <a:rPr lang="en-US" dirty="0" smtClean="0"/>
              <a:t>repeated?</a:t>
            </a:r>
          </a:p>
          <a:p>
            <a:r>
              <a:rPr lang="en-US" dirty="0" smtClean="0"/>
              <a:t>Did </a:t>
            </a:r>
            <a:r>
              <a:rPr lang="en-US" dirty="0"/>
              <a:t>the conduct cause physical or emotional harm to the student or damage to the student’s </a:t>
            </a:r>
            <a:r>
              <a:rPr lang="en-US" dirty="0" smtClean="0"/>
              <a:t>property?</a:t>
            </a:r>
          </a:p>
          <a:p>
            <a:r>
              <a:rPr lang="en-US" dirty="0" smtClean="0"/>
              <a:t>Did </a:t>
            </a:r>
            <a:r>
              <a:rPr lang="en-US" dirty="0"/>
              <a:t>the conduct place the student in reasonable fear of harm to him or herself, or of damage to his/her </a:t>
            </a:r>
            <a:r>
              <a:rPr lang="en-US" dirty="0" smtClean="0"/>
              <a:t>property?</a:t>
            </a:r>
          </a:p>
          <a:p>
            <a:r>
              <a:rPr lang="en-US" dirty="0" smtClean="0">
                <a:solidFill>
                  <a:srgbClr val="FF0000"/>
                </a:solidFill>
              </a:rPr>
              <a:t>Did </a:t>
            </a:r>
            <a:r>
              <a:rPr lang="en-US" dirty="0">
                <a:solidFill>
                  <a:srgbClr val="FF0000"/>
                </a:solidFill>
              </a:rPr>
              <a:t>the conduct create a hostile environment at school for such student?  </a:t>
            </a:r>
            <a:endParaRPr lang="en-US" dirty="0" smtClean="0">
              <a:solidFill>
                <a:srgbClr val="FF0000"/>
              </a:solidFill>
            </a:endParaRPr>
          </a:p>
          <a:p>
            <a:r>
              <a:rPr lang="en-US" dirty="0" smtClean="0">
                <a:solidFill>
                  <a:srgbClr val="FF0000"/>
                </a:solidFill>
              </a:rPr>
              <a:t>Did </a:t>
            </a:r>
            <a:r>
              <a:rPr lang="en-US" dirty="0">
                <a:solidFill>
                  <a:srgbClr val="FF0000"/>
                </a:solidFill>
              </a:rPr>
              <a:t>the conduct infringe on the rights of the student at </a:t>
            </a:r>
            <a:r>
              <a:rPr lang="en-US" dirty="0" smtClean="0">
                <a:solidFill>
                  <a:srgbClr val="FF0000"/>
                </a:solidFill>
              </a:rPr>
              <a:t>school?</a:t>
            </a:r>
          </a:p>
          <a:p>
            <a:r>
              <a:rPr lang="en-US" dirty="0" smtClean="0">
                <a:solidFill>
                  <a:srgbClr val="FF0000"/>
                </a:solidFill>
              </a:rPr>
              <a:t>Did </a:t>
            </a:r>
            <a:r>
              <a:rPr lang="en-US" dirty="0">
                <a:solidFill>
                  <a:srgbClr val="FF0000"/>
                </a:solidFill>
              </a:rPr>
              <a:t>the conduct substantially disrupt the educational process or </a:t>
            </a:r>
            <a:r>
              <a:rPr lang="en-US" dirty="0" smtClean="0">
                <a:solidFill>
                  <a:srgbClr val="FF0000"/>
                </a:solidFill>
              </a:rPr>
              <a:t>orderly operation </a:t>
            </a:r>
            <a:r>
              <a:rPr lang="en-US" dirty="0">
                <a:solidFill>
                  <a:srgbClr val="FF0000"/>
                </a:solidFill>
              </a:rPr>
              <a:t>of the school</a:t>
            </a:r>
            <a:r>
              <a:rPr lang="en-US" dirty="0" smtClean="0">
                <a:solidFill>
                  <a:srgbClr val="FF0000"/>
                </a:solidFill>
              </a:rPr>
              <a:t>?</a:t>
            </a:r>
          </a:p>
          <a:p>
            <a:pPr marL="0" indent="0">
              <a:buNone/>
            </a:pPr>
            <a:endParaRPr lang="en-US" dirty="0" smtClean="0">
              <a:solidFill>
                <a:srgbClr val="FF0000"/>
              </a:solidFill>
            </a:endParaRPr>
          </a:p>
          <a:p>
            <a:pPr marL="0" indent="0">
              <a:buNone/>
            </a:pPr>
            <a:r>
              <a:rPr lang="en-US" dirty="0" smtClean="0">
                <a:solidFill>
                  <a:srgbClr val="FF0000"/>
                </a:solidFill>
              </a:rPr>
              <a:t>NOTE:  Cyber </a:t>
            </a:r>
            <a:r>
              <a:rPr lang="en-US" dirty="0">
                <a:solidFill>
                  <a:srgbClr val="FF0000"/>
                </a:solidFill>
              </a:rPr>
              <a:t>bullying will be verified only if one or more of the last three questions are answered </a:t>
            </a:r>
            <a:r>
              <a:rPr lang="en-US" dirty="0" smtClean="0">
                <a:solidFill>
                  <a:srgbClr val="FF0000"/>
                </a:solidFill>
              </a:rPr>
              <a:t>YES.</a:t>
            </a:r>
            <a:endParaRPr lang="en-US" dirty="0">
              <a:solidFill>
                <a:srgbClr val="FF0000"/>
              </a:solidFill>
            </a:endParaRPr>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34979139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b="1" dirty="0"/>
              <a:t>Will there be a written report?</a:t>
            </a:r>
            <a:endParaRPr lang="en-US" dirty="0"/>
          </a:p>
          <a:p>
            <a:r>
              <a:rPr lang="en-US" dirty="0"/>
              <a:t>The statute requires that the district’s safe school climate plan must </a:t>
            </a:r>
            <a:r>
              <a:rPr lang="en-US" dirty="0" smtClean="0"/>
              <a:t>establish </a:t>
            </a:r>
            <a:r>
              <a:rPr lang="en-US" dirty="0"/>
              <a:t>a procedure for each school to document and maintain records relating to </a:t>
            </a:r>
            <a:r>
              <a:rPr lang="en-US" dirty="0" smtClean="0"/>
              <a:t>incident reports </a:t>
            </a:r>
            <a:r>
              <a:rPr lang="en-US" dirty="0"/>
              <a:t>and  investigations of bullying in </a:t>
            </a:r>
            <a:r>
              <a:rPr lang="en-US" dirty="0" smtClean="0"/>
              <a:t>the </a:t>
            </a:r>
            <a:r>
              <a:rPr lang="en-US" dirty="0"/>
              <a:t>school and to maintain a list of the number of verified acts of bullying in </a:t>
            </a:r>
            <a:r>
              <a:rPr lang="en-US" dirty="0" smtClean="0"/>
              <a:t>the </a:t>
            </a:r>
            <a:r>
              <a:rPr lang="en-US" dirty="0"/>
              <a:t>school and make </a:t>
            </a:r>
            <a:r>
              <a:rPr lang="en-US" dirty="0" smtClean="0"/>
              <a:t>that </a:t>
            </a:r>
            <a:r>
              <a:rPr lang="en-US" dirty="0"/>
              <a:t>list available for </a:t>
            </a:r>
            <a:r>
              <a:rPr lang="en-US" dirty="0" smtClean="0"/>
              <a:t>“public inspection”.</a:t>
            </a:r>
            <a:endParaRPr lang="en-US" dirty="0"/>
          </a:p>
          <a:p>
            <a:r>
              <a:rPr lang="en-US" dirty="0"/>
              <a:t>Consistent with district obligations under state and federal law regarding student privacy, the list will not contain any personally identifiable student information, or any information that alone or in combination would allow a reasonable person in the school community to identify the students involved. The list will be limited to basic information such as the number of verified acts, name of school </a:t>
            </a:r>
            <a:r>
              <a:rPr lang="en-US" dirty="0" smtClean="0"/>
              <a:t>and </a:t>
            </a:r>
            <a:r>
              <a:rPr lang="en-US" dirty="0"/>
              <a:t>relevant date.</a:t>
            </a:r>
          </a:p>
          <a:p>
            <a:endParaRPr lang="en-US" dirty="0"/>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27897603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b="1" dirty="0"/>
              <a:t>Can written reports be shared with the parents of the victim and/or of the perpetrator?</a:t>
            </a:r>
            <a:endParaRPr lang="en-US" dirty="0"/>
          </a:p>
          <a:p>
            <a:r>
              <a:rPr lang="en-US" dirty="0"/>
              <a:t>The statute requires that parents of perpetrators and victims be “notified” if bullying is verified.  Any written report would likely include personally-identifiable student information. Disclosure of information such as might be contained in an investigation report would likely violate FERPA and is therefore not to be provided</a:t>
            </a:r>
            <a:r>
              <a:rPr lang="en-US" dirty="0" smtClean="0"/>
              <a:t>.</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27978203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Parents </a:t>
            </a:r>
            <a:r>
              <a:rPr lang="en-US" dirty="0"/>
              <a:t>of the victim often demand to know the disciplinary actions taken against the perpetrator.  It would be a violation of the student’s rights to confidentiality </a:t>
            </a:r>
            <a:r>
              <a:rPr lang="en-US" dirty="0" smtClean="0"/>
              <a:t>(and the school’s obligation to protect those rights) under </a:t>
            </a:r>
            <a:r>
              <a:rPr lang="en-US" dirty="0"/>
              <a:t>the Federal Education Rights to Privacy Act (FERPA) for staff to discuss such </a:t>
            </a:r>
            <a:r>
              <a:rPr lang="en-US" dirty="0" smtClean="0"/>
              <a:t>actions and is therefore prohibited.    </a:t>
            </a:r>
            <a:endParaRPr lang="en-US" dirty="0"/>
          </a:p>
        </p:txBody>
      </p:sp>
      <p:sp>
        <p:nvSpPr>
          <p:cNvPr id="3" name="Title 2"/>
          <p:cNvSpPr>
            <a:spLocks noGrp="1"/>
          </p:cNvSpPr>
          <p:nvPr>
            <p:ph type="title"/>
          </p:nvPr>
        </p:nvSpPr>
        <p:spPr/>
        <p:txBody>
          <a:bodyPr/>
          <a:lstStyle/>
          <a:p>
            <a:r>
              <a:rPr lang="en-US" dirty="0" smtClean="0"/>
              <a:t>Note</a:t>
            </a:r>
            <a:endParaRPr lang="en-US" dirty="0"/>
          </a:p>
        </p:txBody>
      </p:sp>
    </p:spTree>
    <p:extLst>
      <p:ext uri="{BB962C8B-B14F-4D97-AF65-F5344CB8AC3E}">
        <p14:creationId xmlns:p14="http://schemas.microsoft.com/office/powerpoint/2010/main" val="28558836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normAutofit fontScale="70000" lnSpcReduction="20000"/>
          </a:bodyPr>
          <a:lstStyle/>
          <a:p>
            <a:pPr marL="0" indent="0">
              <a:buNone/>
            </a:pPr>
            <a:r>
              <a:rPr lang="en-US" b="1" dirty="0"/>
              <a:t>What </a:t>
            </a:r>
            <a:r>
              <a:rPr lang="en-US" b="1" dirty="0" smtClean="0"/>
              <a:t>will be </a:t>
            </a:r>
            <a:r>
              <a:rPr lang="en-US" b="1" dirty="0"/>
              <a:t>done to notify parents of the results of the investigation?</a:t>
            </a:r>
            <a:endParaRPr lang="en-US" dirty="0"/>
          </a:p>
          <a:p>
            <a:r>
              <a:rPr lang="en-US" dirty="0"/>
              <a:t>Within forty-eight hours of the </a:t>
            </a:r>
            <a:r>
              <a:rPr lang="en-US" u="sng" dirty="0"/>
              <a:t>completion</a:t>
            </a:r>
            <a:r>
              <a:rPr lang="en-US" dirty="0"/>
              <a:t> of the investigation, school officials must notify parents of any student who commits a verified act of bullying and the parents of any student against whom any such act of bullying was committed. Such parents must be invited to a meeting “to communicate to such parents or guardians the measures being taken by the school to ensure the safety of the student against whom such act was directed and to prevent further acts of bullying.” This meeting will result in the creation of a written School Safety and Intervention Plan for both the victim and the perpetrator.  A copy of their child’s plan will be provided to the parent and shared with the student.  </a:t>
            </a:r>
          </a:p>
          <a:p>
            <a:pPr marL="0" indent="0">
              <a:buNone/>
            </a:pPr>
            <a:r>
              <a:rPr lang="en-US" dirty="0"/>
              <a:t> </a:t>
            </a:r>
          </a:p>
          <a:p>
            <a:r>
              <a:rPr lang="en-US" dirty="0"/>
              <a:t>Note:  Each of the meetings should be held separately.  </a:t>
            </a:r>
            <a:r>
              <a:rPr lang="en-US" u="sng" dirty="0"/>
              <a:t>At no time would it be appropriate for the parents of the perpetrators to meet with the parents of the victims.</a:t>
            </a:r>
            <a:endParaRPr lang="en-US" dirty="0"/>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33851328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role models of kindness, compassion, and tolerance (Your kids are watching!!)</a:t>
            </a:r>
          </a:p>
          <a:p>
            <a:r>
              <a:rPr lang="en-US" dirty="0" smtClean="0"/>
              <a:t>Show them that you value those traits by praising those attributes when you see them in others and in them</a:t>
            </a:r>
          </a:p>
          <a:p>
            <a:r>
              <a:rPr lang="en-US" dirty="0" smtClean="0"/>
              <a:t>When you see/hear mean spirited talk – INTERVENE</a:t>
            </a:r>
          </a:p>
          <a:p>
            <a:r>
              <a:rPr lang="en-US" dirty="0" smtClean="0"/>
              <a:t>Talk to your children about the difference between “tattling” and “reporting”</a:t>
            </a:r>
            <a:endParaRPr lang="en-US" dirty="0"/>
          </a:p>
        </p:txBody>
      </p:sp>
      <p:sp>
        <p:nvSpPr>
          <p:cNvPr id="3" name="Title 2"/>
          <p:cNvSpPr>
            <a:spLocks noGrp="1"/>
          </p:cNvSpPr>
          <p:nvPr>
            <p:ph type="title"/>
          </p:nvPr>
        </p:nvSpPr>
        <p:spPr/>
        <p:txBody>
          <a:bodyPr>
            <a:normAutofit fontScale="90000"/>
          </a:bodyPr>
          <a:lstStyle/>
          <a:p>
            <a:r>
              <a:rPr lang="en-US" dirty="0" smtClean="0"/>
              <a:t>What Can Parents Do to Improve School Climate?</a:t>
            </a:r>
            <a:endParaRPr lang="en-US" dirty="0"/>
          </a:p>
        </p:txBody>
      </p:sp>
    </p:spTree>
    <p:extLst>
      <p:ext uri="{BB962C8B-B14F-4D97-AF65-F5344CB8AC3E}">
        <p14:creationId xmlns:p14="http://schemas.microsoft.com/office/powerpoint/2010/main" val="2911177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Accept and celebrate differences!!</a:t>
            </a:r>
          </a:p>
          <a:p>
            <a:r>
              <a:rPr lang="en-US" dirty="0" smtClean="0"/>
              <a:t>Listen to the “chatter” </a:t>
            </a:r>
          </a:p>
          <a:p>
            <a:r>
              <a:rPr lang="en-US" dirty="0" smtClean="0"/>
              <a:t>Report things you see/hear to school officials with sufficient detail</a:t>
            </a:r>
          </a:p>
          <a:p>
            <a:r>
              <a:rPr lang="en-US" dirty="0" smtClean="0"/>
              <a:t>Monitor online “chatter” </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What Can Parents Do to Improve School Climate?</a:t>
            </a:r>
          </a:p>
        </p:txBody>
      </p:sp>
    </p:spTree>
    <p:extLst>
      <p:ext uri="{BB962C8B-B14F-4D97-AF65-F5344CB8AC3E}">
        <p14:creationId xmlns:p14="http://schemas.microsoft.com/office/powerpoint/2010/main" val="2411417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70000" lnSpcReduction="20000"/>
          </a:bodyPr>
          <a:lstStyle/>
          <a:p>
            <a:pPr marL="0" indent="0">
              <a:buNone/>
            </a:pPr>
            <a:r>
              <a:rPr lang="en-US" dirty="0"/>
              <a:t>A sustainable, positive school climate fosters youth development and learning necessary for a productive, contributing and satisfying life in a democratic society. This climate includes: </a:t>
            </a:r>
            <a:endParaRPr lang="en-US" dirty="0" smtClean="0"/>
          </a:p>
          <a:p>
            <a:r>
              <a:rPr lang="en-US" dirty="0" smtClean="0"/>
              <a:t>Norms</a:t>
            </a:r>
            <a:r>
              <a:rPr lang="en-US" dirty="0"/>
              <a:t>, values and expectations that support people feeling socially, emotionally and physically </a:t>
            </a:r>
            <a:r>
              <a:rPr lang="en-US" dirty="0" smtClean="0"/>
              <a:t>and intellectually safe</a:t>
            </a:r>
            <a:r>
              <a:rPr lang="en-US" dirty="0"/>
              <a:t>. </a:t>
            </a:r>
          </a:p>
          <a:p>
            <a:r>
              <a:rPr lang="en-US" dirty="0"/>
              <a:t>People are engaged and respected. </a:t>
            </a:r>
          </a:p>
          <a:p>
            <a:r>
              <a:rPr lang="en-US" dirty="0"/>
              <a:t>Students, families and educators work together to develop, live and contribute to a shared school vision.</a:t>
            </a:r>
          </a:p>
          <a:p>
            <a:r>
              <a:rPr lang="en-US" dirty="0"/>
              <a:t>Educators model and nurture attitudes that emphasize the benefits and satisfaction gained from learning.</a:t>
            </a:r>
          </a:p>
          <a:p>
            <a:r>
              <a:rPr lang="en-US" dirty="0"/>
              <a:t>Each person contributes to the operations of the school and the care of the physical environment.</a:t>
            </a:r>
          </a:p>
          <a:p>
            <a:pPr marL="0" indent="0">
              <a:buNone/>
            </a:pPr>
            <a:endParaRPr lang="en-US" i="1" dirty="0" smtClean="0"/>
          </a:p>
          <a:p>
            <a:pPr marL="0" indent="0">
              <a:buNone/>
            </a:pPr>
            <a:r>
              <a:rPr lang="en-US" i="1" dirty="0" smtClean="0"/>
              <a:t>(</a:t>
            </a:r>
            <a:r>
              <a:rPr lang="en-US" i="1" dirty="0"/>
              <a:t>This definition of school climate and a positive, sustained school climate were consensually developed by the </a:t>
            </a:r>
            <a:r>
              <a:rPr lang="en-US" i="1" dirty="0">
                <a:hlinkClick r:id="rId2" action="ppaction://hlinkfile"/>
              </a:rPr>
              <a:t>National School Climate Council</a:t>
            </a:r>
            <a:r>
              <a:rPr lang="en-US" i="1" dirty="0"/>
              <a:t> that NSCC co-leads with the Education Commission of the States.)</a:t>
            </a:r>
            <a:endParaRPr lang="en-US" dirty="0"/>
          </a:p>
          <a:p>
            <a:endParaRPr lang="en-US" dirty="0"/>
          </a:p>
        </p:txBody>
      </p:sp>
      <p:sp>
        <p:nvSpPr>
          <p:cNvPr id="3" name="Title 2"/>
          <p:cNvSpPr>
            <a:spLocks noGrp="1"/>
          </p:cNvSpPr>
          <p:nvPr>
            <p:ph type="title"/>
          </p:nvPr>
        </p:nvSpPr>
        <p:spPr/>
        <p:txBody>
          <a:bodyPr/>
          <a:lstStyle/>
          <a:p>
            <a:r>
              <a:rPr lang="en-US" dirty="0" smtClean="0"/>
              <a:t>Why focus on School Climate?</a:t>
            </a:r>
            <a:endParaRPr lang="en-US" dirty="0"/>
          </a:p>
        </p:txBody>
      </p:sp>
    </p:spTree>
    <p:extLst>
      <p:ext uri="{BB962C8B-B14F-4D97-AF65-F5344CB8AC3E}">
        <p14:creationId xmlns:p14="http://schemas.microsoft.com/office/powerpoint/2010/main" val="9690983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normAutofit fontScale="62500" lnSpcReduction="20000"/>
          </a:bodyPr>
          <a:lstStyle/>
          <a:p>
            <a:r>
              <a:rPr lang="en-US" dirty="0"/>
              <a:t>Connecticut State Department of Education - </a:t>
            </a:r>
            <a:r>
              <a:rPr lang="en-US" u="sng" dirty="0">
                <a:hlinkClick r:id="rId2"/>
              </a:rPr>
              <a:t>www.sde.ct.gov</a:t>
            </a:r>
            <a:endParaRPr lang="en-US" dirty="0"/>
          </a:p>
          <a:p>
            <a:r>
              <a:rPr lang="en-US" dirty="0"/>
              <a:t>National School Climate Center - </a:t>
            </a:r>
            <a:r>
              <a:rPr lang="en-US" u="sng" dirty="0">
                <a:hlinkClick r:id="rId3"/>
              </a:rPr>
              <a:t>www.schoolclimate.org</a:t>
            </a:r>
            <a:r>
              <a:rPr lang="en-US" dirty="0"/>
              <a:t> </a:t>
            </a:r>
          </a:p>
          <a:p>
            <a:r>
              <a:rPr lang="en-US" dirty="0"/>
              <a:t>Office of Civil Rights – </a:t>
            </a:r>
            <a:r>
              <a:rPr lang="en-US" u="sng" dirty="0">
                <a:hlinkClick r:id="rId4"/>
              </a:rPr>
              <a:t>www.ed.gov</a:t>
            </a:r>
            <a:endParaRPr lang="en-US" dirty="0"/>
          </a:p>
          <a:p>
            <a:r>
              <a:rPr lang="en-US" dirty="0"/>
              <a:t>Character Counts - </a:t>
            </a:r>
            <a:r>
              <a:rPr lang="en-US" u="sng" dirty="0">
                <a:hlinkClick r:id="rId5"/>
              </a:rPr>
              <a:t>www.charactercounts.org</a:t>
            </a:r>
            <a:endParaRPr lang="en-US" dirty="0"/>
          </a:p>
          <a:p>
            <a:r>
              <a:rPr lang="en-US" dirty="0"/>
              <a:t>National Association of School Psychologists – </a:t>
            </a:r>
            <a:r>
              <a:rPr lang="en-US" u="sng" dirty="0">
                <a:hlinkClick r:id="rId6"/>
              </a:rPr>
              <a:t>www.naesp.org</a:t>
            </a:r>
            <a:r>
              <a:rPr lang="en-US" dirty="0"/>
              <a:t> </a:t>
            </a:r>
          </a:p>
          <a:p>
            <a:r>
              <a:rPr lang="en-US" dirty="0"/>
              <a:t>Stop Bullying Now! - </a:t>
            </a:r>
            <a:r>
              <a:rPr lang="en-US" u="sng" dirty="0">
                <a:hlinkClick r:id="rId7"/>
              </a:rPr>
              <a:t>www.stopbullying.gov</a:t>
            </a:r>
            <a:endParaRPr lang="en-US" dirty="0"/>
          </a:p>
          <a:p>
            <a:r>
              <a:rPr lang="en-US" dirty="0"/>
              <a:t>Peace Builders - </a:t>
            </a:r>
            <a:r>
              <a:rPr lang="en-US" u="sng" dirty="0">
                <a:hlinkClick r:id="rId8"/>
              </a:rPr>
              <a:t>www.peacebuilders.com</a:t>
            </a:r>
            <a:endParaRPr lang="en-US" dirty="0"/>
          </a:p>
          <a:p>
            <a:r>
              <a:rPr lang="en-US" dirty="0"/>
              <a:t>Stop Bullying Now! - </a:t>
            </a:r>
            <a:r>
              <a:rPr lang="en-US" u="sng" dirty="0">
                <a:hlinkClick r:id="rId9"/>
              </a:rPr>
              <a:t>www.stopbullyingnow.com</a:t>
            </a:r>
            <a:endParaRPr lang="en-US" dirty="0"/>
          </a:p>
          <a:p>
            <a:r>
              <a:rPr lang="en-US" dirty="0"/>
              <a:t>Kids Health - </a:t>
            </a:r>
            <a:r>
              <a:rPr lang="en-US" u="sng" dirty="0">
                <a:hlinkClick r:id="rId10"/>
              </a:rPr>
              <a:t>www.kidshealth.org</a:t>
            </a:r>
            <a:endParaRPr lang="en-US" dirty="0"/>
          </a:p>
          <a:p>
            <a:r>
              <a:rPr lang="en-US" dirty="0"/>
              <a:t>Anti-Bullying – </a:t>
            </a:r>
            <a:r>
              <a:rPr lang="en-US" u="sng" dirty="0">
                <a:hlinkClick r:id="rId11"/>
              </a:rPr>
              <a:t>www.antibullying.net</a:t>
            </a:r>
            <a:endParaRPr lang="en-US" dirty="0"/>
          </a:p>
          <a:p>
            <a:r>
              <a:rPr lang="en-US" dirty="0"/>
              <a:t>Kids Against Bullying – </a:t>
            </a:r>
            <a:r>
              <a:rPr lang="en-US" u="sng" dirty="0">
                <a:hlinkClick r:id="rId12"/>
              </a:rPr>
              <a:t>www.pacerkidsagainstbullying.org</a:t>
            </a:r>
            <a:endParaRPr lang="en-US" dirty="0"/>
          </a:p>
          <a:p>
            <a:r>
              <a:rPr lang="en-US" dirty="0"/>
              <a:t>Olweus Bullying Prevention – </a:t>
            </a:r>
            <a:r>
              <a:rPr lang="en-US" u="sng" dirty="0">
                <a:hlinkClick r:id="rId13"/>
              </a:rPr>
              <a:t>www.olweus.org</a:t>
            </a:r>
            <a:endParaRPr lang="en-US" dirty="0"/>
          </a:p>
          <a:p>
            <a:r>
              <a:rPr lang="en-US" dirty="0"/>
              <a:t>John Halligan – </a:t>
            </a:r>
            <a:r>
              <a:rPr lang="en-US" u="sng" dirty="0">
                <a:hlinkClick r:id="rId14"/>
              </a:rPr>
              <a:t>www.ryanpatrickhalligan.org</a:t>
            </a:r>
            <a:r>
              <a:rPr lang="en-US" dirty="0"/>
              <a:t> </a:t>
            </a:r>
          </a:p>
          <a:p>
            <a:r>
              <a:rPr lang="en-US" dirty="0"/>
              <a:t>National PTA – </a:t>
            </a:r>
            <a:r>
              <a:rPr lang="en-US" u="sng" dirty="0">
                <a:hlinkClick r:id="rId15"/>
              </a:rPr>
              <a:t>www.pta.org</a:t>
            </a:r>
            <a:r>
              <a:rPr lang="en-US" dirty="0"/>
              <a:t> </a:t>
            </a:r>
          </a:p>
          <a:p>
            <a:r>
              <a:rPr lang="en-US" dirty="0" smtClean="0"/>
              <a:t>National Education Association – </a:t>
            </a:r>
            <a:r>
              <a:rPr lang="en-US" dirty="0" smtClean="0">
                <a:hlinkClick r:id="rId16"/>
              </a:rPr>
              <a:t>www .nea.org</a:t>
            </a:r>
            <a:r>
              <a:rPr lang="en-US" dirty="0" smtClean="0"/>
              <a:t> </a:t>
            </a:r>
            <a:endParaRPr lang="en-US" dirty="0"/>
          </a:p>
        </p:txBody>
      </p:sp>
      <p:sp>
        <p:nvSpPr>
          <p:cNvPr id="3" name="Title 2"/>
          <p:cNvSpPr>
            <a:spLocks noGrp="1"/>
          </p:cNvSpPr>
          <p:nvPr>
            <p:ph type="title"/>
          </p:nvPr>
        </p:nvSpPr>
        <p:spPr/>
        <p:txBody>
          <a:bodyPr/>
          <a:lstStyle/>
          <a:p>
            <a:r>
              <a:rPr lang="en-US" dirty="0" smtClean="0"/>
              <a:t>Resources for Parents/Students</a:t>
            </a:r>
            <a:endParaRPr lang="en-US" dirty="0"/>
          </a:p>
        </p:txBody>
      </p:sp>
    </p:spTree>
    <p:extLst>
      <p:ext uri="{BB962C8B-B14F-4D97-AF65-F5344CB8AC3E}">
        <p14:creationId xmlns:p14="http://schemas.microsoft.com/office/powerpoint/2010/main" val="1741223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0136713"/>
              </p:ext>
            </p:extLst>
          </p:nvPr>
        </p:nvGraphicFramePr>
        <p:xfrm>
          <a:off x="871538" y="2133600"/>
          <a:ext cx="7408862" cy="399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dirty="0" smtClean="0"/>
              <a:t>School Climate – Continuous Improvement Process</a:t>
            </a:r>
            <a:endParaRPr lang="en-US" dirty="0"/>
          </a:p>
        </p:txBody>
      </p:sp>
    </p:spTree>
    <p:extLst>
      <p:ext uri="{BB962C8B-B14F-4D97-AF65-F5344CB8AC3E}">
        <p14:creationId xmlns:p14="http://schemas.microsoft.com/office/powerpoint/2010/main" val="1585400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The National School Climate </a:t>
            </a:r>
            <a:r>
              <a:rPr lang="en-US" sz="2800" b="1" dirty="0" smtClean="0"/>
              <a:t>(</a:t>
            </a:r>
            <a:r>
              <a:rPr lang="en-US" sz="2800" b="1" dirty="0" smtClean="0">
                <a:hlinkClick r:id="rId2"/>
              </a:rPr>
              <a:t>www.schoolclimate.org</a:t>
            </a:r>
            <a:r>
              <a:rPr lang="en-US" sz="2800" b="1" dirty="0" smtClean="0"/>
              <a:t>) suggests a 5 </a:t>
            </a:r>
            <a:r>
              <a:rPr lang="en-US" sz="2800" b="1" dirty="0"/>
              <a:t>Stage School Climate Improvement Process</a:t>
            </a:r>
            <a:endParaRPr lang="en-US" sz="2800" dirty="0"/>
          </a:p>
          <a:p>
            <a:endParaRPr lang="en-US" dirty="0"/>
          </a:p>
        </p:txBody>
      </p:sp>
      <p:sp>
        <p:nvSpPr>
          <p:cNvPr id="3" name="Title 2"/>
          <p:cNvSpPr>
            <a:spLocks noGrp="1"/>
          </p:cNvSpPr>
          <p:nvPr>
            <p:ph type="title"/>
          </p:nvPr>
        </p:nvSpPr>
        <p:spPr/>
        <p:txBody>
          <a:bodyPr>
            <a:normAutofit fontScale="90000"/>
          </a:bodyPr>
          <a:lstStyle/>
          <a:p>
            <a:r>
              <a:rPr lang="en-US" dirty="0" smtClean="0"/>
              <a:t>The School Climate Improvement Process</a:t>
            </a:r>
            <a:endParaRPr lang="en-US" dirty="0"/>
          </a:p>
        </p:txBody>
      </p:sp>
    </p:spTree>
    <p:extLst>
      <p:ext uri="{BB962C8B-B14F-4D97-AF65-F5344CB8AC3E}">
        <p14:creationId xmlns:p14="http://schemas.microsoft.com/office/powerpoint/2010/main" val="706159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b="1" dirty="0" smtClean="0"/>
              <a:t>Preparation </a:t>
            </a:r>
            <a:r>
              <a:rPr lang="en-US" b="1" dirty="0"/>
              <a:t>and Planning</a:t>
            </a:r>
            <a:r>
              <a:rPr lang="en-US" dirty="0"/>
              <a:t> </a:t>
            </a:r>
          </a:p>
          <a:p>
            <a:pPr lvl="0"/>
            <a:r>
              <a:rPr lang="en-US" dirty="0"/>
              <a:t>Forming a representative SC </a:t>
            </a:r>
            <a:r>
              <a:rPr lang="en-US" dirty="0" smtClean="0"/>
              <a:t>Committee and </a:t>
            </a:r>
            <a:r>
              <a:rPr lang="en-US" dirty="0"/>
              <a:t>establishing ground rules collaboratively.</a:t>
            </a:r>
          </a:p>
          <a:p>
            <a:pPr lvl="0"/>
            <a:r>
              <a:rPr lang="en-US" dirty="0"/>
              <a:t>Building support and fostering "Buy In" for the SC Improvement Process.</a:t>
            </a:r>
          </a:p>
          <a:p>
            <a:pPr lvl="0"/>
            <a:r>
              <a:rPr lang="en-US" dirty="0"/>
              <a:t>Establishing a "no fault" framework and promoting a culture of trust.</a:t>
            </a:r>
          </a:p>
          <a:p>
            <a:pPr lvl="0"/>
            <a:r>
              <a:rPr lang="en-US" dirty="0"/>
              <a:t>Ensuring your team has adequate resources to support the process.</a:t>
            </a:r>
          </a:p>
          <a:p>
            <a:pPr lvl="0"/>
            <a:r>
              <a:rPr lang="en-US" dirty="0"/>
              <a:t>Celebrating successes and building on past efforts</a:t>
            </a:r>
          </a:p>
          <a:p>
            <a:pPr lvl="0"/>
            <a:r>
              <a:rPr lang="en-US" dirty="0"/>
              <a:t>Reflecting on Stage One work</a:t>
            </a:r>
          </a:p>
          <a:p>
            <a:endParaRPr lang="en-US" dirty="0"/>
          </a:p>
        </p:txBody>
      </p:sp>
      <p:sp>
        <p:nvSpPr>
          <p:cNvPr id="3" name="Title 2"/>
          <p:cNvSpPr>
            <a:spLocks noGrp="1"/>
          </p:cNvSpPr>
          <p:nvPr>
            <p:ph type="title"/>
          </p:nvPr>
        </p:nvSpPr>
        <p:spPr/>
        <p:txBody>
          <a:bodyPr/>
          <a:lstStyle/>
          <a:p>
            <a:r>
              <a:rPr lang="en-US" dirty="0" smtClean="0"/>
              <a:t>Stage 1 – We are here!</a:t>
            </a:r>
            <a:endParaRPr lang="en-US" dirty="0"/>
          </a:p>
        </p:txBody>
      </p:sp>
    </p:spTree>
    <p:extLst>
      <p:ext uri="{BB962C8B-B14F-4D97-AF65-F5344CB8AC3E}">
        <p14:creationId xmlns:p14="http://schemas.microsoft.com/office/powerpoint/2010/main" val="1740023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Evaluation</a:t>
            </a:r>
            <a:r>
              <a:rPr lang="en-US" dirty="0" smtClean="0"/>
              <a:t> </a:t>
            </a:r>
            <a:endParaRPr lang="en-US" dirty="0"/>
          </a:p>
          <a:p>
            <a:pPr lvl="0"/>
            <a:r>
              <a:rPr lang="en-US" dirty="0"/>
              <a:t>Systematically evaluating the school's strengths, needs and weaknesses with any number of school climate as well as other potential measurement tools</a:t>
            </a:r>
          </a:p>
          <a:p>
            <a:pPr lvl="0"/>
            <a:r>
              <a:rPr lang="en-US" dirty="0"/>
              <a:t>Developing plans to share evaluation findings with the school community</a:t>
            </a:r>
          </a:p>
          <a:p>
            <a:pPr lvl="0"/>
            <a:r>
              <a:rPr lang="en-US" dirty="0"/>
              <a:t>Reflecting on our Stage Two work</a:t>
            </a:r>
          </a:p>
          <a:p>
            <a:endParaRPr lang="en-US" dirty="0"/>
          </a:p>
        </p:txBody>
      </p:sp>
      <p:sp>
        <p:nvSpPr>
          <p:cNvPr id="3" name="Title 2"/>
          <p:cNvSpPr>
            <a:spLocks noGrp="1"/>
          </p:cNvSpPr>
          <p:nvPr>
            <p:ph type="title"/>
          </p:nvPr>
        </p:nvSpPr>
        <p:spPr/>
        <p:txBody>
          <a:bodyPr/>
          <a:lstStyle/>
          <a:p>
            <a:r>
              <a:rPr lang="en-US" dirty="0" smtClean="0"/>
              <a:t>Stage 2</a:t>
            </a:r>
            <a:endParaRPr lang="en-US" dirty="0"/>
          </a:p>
        </p:txBody>
      </p:sp>
    </p:spTree>
    <p:extLst>
      <p:ext uri="{BB962C8B-B14F-4D97-AF65-F5344CB8AC3E}">
        <p14:creationId xmlns:p14="http://schemas.microsoft.com/office/powerpoint/2010/main" val="3268355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4725</TotalTime>
  <Words>4129</Words>
  <Application>Microsoft Office PowerPoint</Application>
  <PresentationFormat>On-screen Show (4:3)</PresentationFormat>
  <Paragraphs>316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Waveform</vt:lpstr>
      <vt:lpstr>Creating and Sustaining Supportive and Engaging Schools</vt:lpstr>
      <vt:lpstr>The Law –  CT General Statute 10-222d</vt:lpstr>
      <vt:lpstr>Essential Shift in Thinking</vt:lpstr>
      <vt:lpstr>What is School Climate?</vt:lpstr>
      <vt:lpstr>Why focus on School Climate?</vt:lpstr>
      <vt:lpstr>School Climate – Continuous Improvement Process</vt:lpstr>
      <vt:lpstr>The School Climate Improvement Process</vt:lpstr>
      <vt:lpstr>Stage 1 – We are here!</vt:lpstr>
      <vt:lpstr>Stage 2</vt:lpstr>
      <vt:lpstr>Stage 3</vt:lpstr>
      <vt:lpstr>Stage 4</vt:lpstr>
      <vt:lpstr>Stage 5</vt:lpstr>
      <vt:lpstr>District School Climate Coordinator </vt:lpstr>
      <vt:lpstr>District Level School Climate Team</vt:lpstr>
      <vt:lpstr>District School Climate Team - continued</vt:lpstr>
      <vt:lpstr>School Climate Specialist(s)</vt:lpstr>
      <vt:lpstr>School Climate Specialist(s) Continued</vt:lpstr>
      <vt:lpstr>School Climate Committee</vt:lpstr>
      <vt:lpstr>School Climate Committee</vt:lpstr>
      <vt:lpstr>An Important Note on Confidentiality!</vt:lpstr>
      <vt:lpstr>A History Lesson</vt:lpstr>
      <vt:lpstr>So What is Bullying?  </vt:lpstr>
      <vt:lpstr>CT’s Statutory Definition</vt:lpstr>
      <vt:lpstr>Bullying is Prohibited!  (Subject to escalating disciplinary consequences)</vt:lpstr>
      <vt:lpstr>Bullying is Prohibited! (Subject to escalating disciplinary consequences)</vt:lpstr>
      <vt:lpstr>What does Bullying look like?</vt:lpstr>
      <vt:lpstr>Kids will be kids?</vt:lpstr>
      <vt:lpstr>Reporting Alleged Bullying/Harassment/Mean-Spirited Behavior</vt:lpstr>
      <vt:lpstr>Reporting – If you SEE something -  SAY something</vt:lpstr>
      <vt:lpstr>Reporting/Telling</vt:lpstr>
      <vt:lpstr>Reporting Alleged Bullying/Harassment/Mean-Spirited Behavior</vt:lpstr>
      <vt:lpstr>Reporting Alleged Bullying/Harassment/Mean-Spirited Behavior</vt:lpstr>
      <vt:lpstr>Reporting Alleged Bullying/Harassment/Mean-Spirited Behavior</vt:lpstr>
      <vt:lpstr>Investigations and “Verified Acts of Bullying”</vt:lpstr>
      <vt:lpstr>School Safety and Intervention Plan - Victim</vt:lpstr>
      <vt:lpstr>School Safety and Intervention Plan – Victim – A NOTE</vt:lpstr>
      <vt:lpstr>School Safety and Intervention Plan - Perpetrator</vt:lpstr>
      <vt:lpstr>Notification of Law Enforcement </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Note</vt:lpstr>
      <vt:lpstr>Frequently Asked Questions</vt:lpstr>
      <vt:lpstr>What Can Parents Do to Improve School Climate?</vt:lpstr>
      <vt:lpstr>What Can Parents Do to Improve School Climate?</vt:lpstr>
      <vt:lpstr>Resources for Parents/Students</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and Sustaining Supportive and Engaging Schools</dc:title>
  <dc:creator>Leonardi, Andrea</dc:creator>
  <cp:lastModifiedBy>tcaselli</cp:lastModifiedBy>
  <cp:revision>36</cp:revision>
  <cp:lastPrinted>2012-03-21T12:18:31Z</cp:lastPrinted>
  <dcterms:created xsi:type="dcterms:W3CDTF">2012-01-04T13:29:35Z</dcterms:created>
  <dcterms:modified xsi:type="dcterms:W3CDTF">2012-05-15T15:04:09Z</dcterms:modified>
</cp:coreProperties>
</file>