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30"/>
  </p:notesMasterIdLst>
  <p:handoutMasterIdLst>
    <p:handoutMasterId r:id="rId31"/>
  </p:handoutMasterIdLst>
  <p:sldIdLst>
    <p:sldId id="391" r:id="rId2"/>
    <p:sldId id="375" r:id="rId3"/>
    <p:sldId id="406" r:id="rId4"/>
    <p:sldId id="407" r:id="rId5"/>
    <p:sldId id="404" r:id="rId6"/>
    <p:sldId id="265" r:id="rId7"/>
    <p:sldId id="263" r:id="rId8"/>
    <p:sldId id="268" r:id="rId9"/>
    <p:sldId id="271" r:id="rId10"/>
    <p:sldId id="409" r:id="rId11"/>
    <p:sldId id="272" r:id="rId12"/>
    <p:sldId id="273" r:id="rId13"/>
    <p:sldId id="274" r:id="rId14"/>
    <p:sldId id="394" r:id="rId15"/>
    <p:sldId id="400" r:id="rId16"/>
    <p:sldId id="401" r:id="rId17"/>
    <p:sldId id="402" r:id="rId18"/>
    <p:sldId id="395" r:id="rId19"/>
    <p:sldId id="396" r:id="rId20"/>
    <p:sldId id="399" r:id="rId21"/>
    <p:sldId id="359" r:id="rId22"/>
    <p:sldId id="405" r:id="rId23"/>
    <p:sldId id="403" r:id="rId24"/>
    <p:sldId id="408" r:id="rId25"/>
    <p:sldId id="398" r:id="rId26"/>
    <p:sldId id="389" r:id="rId27"/>
    <p:sldId id="390" r:id="rId28"/>
    <p:sldId id="397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7E8"/>
    <a:srgbClr val="FFFF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75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0" y="51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265354330708656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534558180227466E-2"/>
          <c:y val="0.19307742782152232"/>
          <c:w val="0.55948490813648299"/>
          <c:h val="0.7031277340332458"/>
        </c:manualLayout>
      </c:layout>
      <c:pie3D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FY  13-14</c:v>
                </c:pt>
              </c:strCache>
            </c:strRef>
          </c:tx>
          <c:dLbls>
            <c:dLbl>
              <c:idx val="0"/>
              <c:layout>
                <c:manualLayout>
                  <c:x val="-9.6969935576234789E-2"/>
                  <c:y val="0.131313131313131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21212121212121E-2"/>
                  <c:y val="9.95438638352025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636363636363644E-2"/>
                  <c:y val="-0.11827956989247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TEACHERS AND
CERTIFIED SUPPORT STAFF FTE'S</c:v>
                </c:pt>
                <c:pt idx="1">
                  <c:v>ADMINISTRATIVE STAFF FTE'S</c:v>
                </c:pt>
                <c:pt idx="2">
                  <c:v>NON-CERTIFIED STAFF FTE'S</c:v>
                </c:pt>
              </c:strCache>
            </c:strRef>
          </c:cat>
          <c:val>
            <c:numRef>
              <c:f>Sheet1!$C$2:$C$4</c:f>
              <c:numCache>
                <c:formatCode>0.0_);\(0.0\)</c:formatCode>
                <c:ptCount val="3"/>
                <c:pt idx="0">
                  <c:v>944.35</c:v>
                </c:pt>
                <c:pt idx="1">
                  <c:v>44.8</c:v>
                </c:pt>
                <c:pt idx="2">
                  <c:v>374.8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515151515151512"/>
          <c:y val="0.18101646385110953"/>
          <c:w val="0.38181818181818183"/>
          <c:h val="0.8189835361488905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58658366522909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07345462421187"/>
          <c:y val="0.20999840928974786"/>
          <c:w val="0.5589462311746114"/>
          <c:h val="0.6824528752087806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  04-05</c:v>
                </c:pt>
              </c:strCache>
            </c:strRef>
          </c:tx>
          <c:dLbls>
            <c:dLbl>
              <c:idx val="0"/>
              <c:layout>
                <c:manualLayout>
                  <c:x val="-4.9639270341812015E-2"/>
                  <c:y val="0.151515151515151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TEACHERS AND
CERTIFIED SUPPORT STAFF FTE'S</c:v>
                </c:pt>
                <c:pt idx="1">
                  <c:v>ADMINISTRATIVE STAFF FTE'S</c:v>
                </c:pt>
                <c:pt idx="2">
                  <c:v>NON-CERTIFIED STAFF FTE'S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847.9</c:v>
                </c:pt>
                <c:pt idx="1">
                  <c:v>43.6</c:v>
                </c:pt>
                <c:pt idx="2">
                  <c:v>412.7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1.7519742473580711E-2"/>
          <c:y val="0.2097096953789867"/>
          <c:w val="0.33617626792238614"/>
          <c:h val="0.758787878787878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87809-486C-49DC-B980-C3BCAECE3F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2B1B73-6BF0-4983-B6AB-A0DB46146BA0}">
      <dgm:prSet phldrT="[Text]"/>
      <dgm:spPr/>
      <dgm:t>
        <a:bodyPr/>
        <a:lstStyle/>
        <a:p>
          <a:r>
            <a:rPr lang="en-US" dirty="0" smtClean="0"/>
            <a:t>Journalism</a:t>
          </a:r>
          <a:endParaRPr lang="en-US" dirty="0"/>
        </a:p>
      </dgm:t>
    </dgm:pt>
    <dgm:pt modelId="{3B4D2E71-72A9-494D-82F5-1CC6F6A9FBFB}" type="parTrans" cxnId="{6A6A623E-C4CA-4EC6-9991-9F9D4C980518}">
      <dgm:prSet/>
      <dgm:spPr/>
      <dgm:t>
        <a:bodyPr/>
        <a:lstStyle/>
        <a:p>
          <a:endParaRPr lang="en-US"/>
        </a:p>
      </dgm:t>
    </dgm:pt>
    <dgm:pt modelId="{8500FD8F-CDC0-45FF-99D3-A62CA38F2AE8}" type="sibTrans" cxnId="{6A6A623E-C4CA-4EC6-9991-9F9D4C980518}">
      <dgm:prSet/>
      <dgm:spPr/>
      <dgm:t>
        <a:bodyPr/>
        <a:lstStyle/>
        <a:p>
          <a:endParaRPr lang="en-US"/>
        </a:p>
      </dgm:t>
    </dgm:pt>
    <dgm:pt modelId="{F8B065EF-9580-40B5-A372-E01106569C63}">
      <dgm:prSet phldrT="[Text]"/>
      <dgm:spPr/>
      <dgm:t>
        <a:bodyPr/>
        <a:lstStyle/>
        <a:p>
          <a:r>
            <a:rPr lang="en-US" dirty="0" smtClean="0"/>
            <a:t>Probability and Statistics</a:t>
          </a:r>
          <a:endParaRPr lang="en-US" dirty="0"/>
        </a:p>
      </dgm:t>
    </dgm:pt>
    <dgm:pt modelId="{4664751C-0DF4-453F-8BF0-A962F10E7334}" type="parTrans" cxnId="{0A96AF73-FA09-4DFE-B560-501E1D75BCB9}">
      <dgm:prSet/>
      <dgm:spPr/>
      <dgm:t>
        <a:bodyPr/>
        <a:lstStyle/>
        <a:p>
          <a:endParaRPr lang="en-US"/>
        </a:p>
      </dgm:t>
    </dgm:pt>
    <dgm:pt modelId="{56FE8581-4BEE-4897-9ABB-C605647BF13E}" type="sibTrans" cxnId="{0A96AF73-FA09-4DFE-B560-501E1D75BCB9}">
      <dgm:prSet/>
      <dgm:spPr/>
      <dgm:t>
        <a:bodyPr/>
        <a:lstStyle/>
        <a:p>
          <a:endParaRPr lang="en-US"/>
        </a:p>
      </dgm:t>
    </dgm:pt>
    <dgm:pt modelId="{FBA517EA-4EE2-4237-8D33-BB9BCF5DE908}">
      <dgm:prSet phldrT="[Text]"/>
      <dgm:spPr/>
      <dgm:t>
        <a:bodyPr/>
        <a:lstStyle/>
        <a:p>
          <a:r>
            <a:rPr lang="en-US" dirty="0" smtClean="0"/>
            <a:t>Human Anatomy and Physiology</a:t>
          </a:r>
          <a:endParaRPr lang="en-US" dirty="0"/>
        </a:p>
      </dgm:t>
    </dgm:pt>
    <dgm:pt modelId="{A8E9D738-58C1-4A49-B0E5-6A55CBC24330}" type="parTrans" cxnId="{AFF3F503-D714-4FE5-A680-E7750B7E5EF1}">
      <dgm:prSet/>
      <dgm:spPr/>
      <dgm:t>
        <a:bodyPr/>
        <a:lstStyle/>
        <a:p>
          <a:endParaRPr lang="en-US"/>
        </a:p>
      </dgm:t>
    </dgm:pt>
    <dgm:pt modelId="{B5B8DEE2-BF06-4BD0-8528-A37598B49371}" type="sibTrans" cxnId="{AFF3F503-D714-4FE5-A680-E7750B7E5EF1}">
      <dgm:prSet/>
      <dgm:spPr/>
      <dgm:t>
        <a:bodyPr/>
        <a:lstStyle/>
        <a:p>
          <a:endParaRPr lang="en-US"/>
        </a:p>
      </dgm:t>
    </dgm:pt>
    <dgm:pt modelId="{AFDE5ED4-C3C1-4482-9393-212A7F5818CC}">
      <dgm:prSet phldrT="[Text]"/>
      <dgm:spPr/>
      <dgm:t>
        <a:bodyPr/>
        <a:lstStyle/>
        <a:p>
          <a:r>
            <a:rPr lang="en-US" dirty="0" smtClean="0"/>
            <a:t>Economics</a:t>
          </a:r>
          <a:endParaRPr lang="en-US" dirty="0"/>
        </a:p>
      </dgm:t>
    </dgm:pt>
    <dgm:pt modelId="{5135381F-94EE-44DA-BABD-6D49F6354EC7}" type="parTrans" cxnId="{540B455A-6B76-413C-A619-C526DBA9BD53}">
      <dgm:prSet/>
      <dgm:spPr/>
      <dgm:t>
        <a:bodyPr/>
        <a:lstStyle/>
        <a:p>
          <a:endParaRPr lang="en-US"/>
        </a:p>
      </dgm:t>
    </dgm:pt>
    <dgm:pt modelId="{2C2ADB84-9BCF-420A-A165-0771528D9A95}" type="sibTrans" cxnId="{540B455A-6B76-413C-A619-C526DBA9BD53}">
      <dgm:prSet/>
      <dgm:spPr/>
      <dgm:t>
        <a:bodyPr/>
        <a:lstStyle/>
        <a:p>
          <a:endParaRPr lang="en-US"/>
        </a:p>
      </dgm:t>
    </dgm:pt>
    <dgm:pt modelId="{A019185B-0939-4F3E-B5A6-FE801A2CD926}">
      <dgm:prSet phldrT="[Text]"/>
      <dgm:spPr/>
      <dgm:t>
        <a:bodyPr/>
        <a:lstStyle/>
        <a:p>
          <a:r>
            <a:rPr lang="en-US" dirty="0" smtClean="0"/>
            <a:t>Psychology</a:t>
          </a:r>
          <a:endParaRPr lang="en-US" dirty="0"/>
        </a:p>
      </dgm:t>
    </dgm:pt>
    <dgm:pt modelId="{522449AD-EA45-4F9C-9DEE-9743E09FE408}" type="parTrans" cxnId="{EDBCFF94-E740-49CD-8246-F97C62FE33A9}">
      <dgm:prSet/>
      <dgm:spPr/>
      <dgm:t>
        <a:bodyPr/>
        <a:lstStyle/>
        <a:p>
          <a:endParaRPr lang="en-US"/>
        </a:p>
      </dgm:t>
    </dgm:pt>
    <dgm:pt modelId="{5A735A68-0A5D-4F76-9DC1-465F96FCA09E}" type="sibTrans" cxnId="{EDBCFF94-E740-49CD-8246-F97C62FE33A9}">
      <dgm:prSet/>
      <dgm:spPr/>
      <dgm:t>
        <a:bodyPr/>
        <a:lstStyle/>
        <a:p>
          <a:endParaRPr lang="en-US"/>
        </a:p>
      </dgm:t>
    </dgm:pt>
    <dgm:pt modelId="{1A0762A9-416A-478A-919F-2E232F7B8C63}">
      <dgm:prSet phldrT="[Text]"/>
      <dgm:spPr/>
      <dgm:t>
        <a:bodyPr/>
        <a:lstStyle/>
        <a:p>
          <a:r>
            <a:rPr lang="en-US" dirty="0" smtClean="0"/>
            <a:t>International Relations</a:t>
          </a:r>
          <a:endParaRPr lang="en-US" dirty="0"/>
        </a:p>
      </dgm:t>
    </dgm:pt>
    <dgm:pt modelId="{14D56F9A-16C3-4F67-B263-60B0B0184989}" type="parTrans" cxnId="{BF1CDBBF-1B0C-44E8-8B17-C9291760F685}">
      <dgm:prSet/>
      <dgm:spPr/>
      <dgm:t>
        <a:bodyPr/>
        <a:lstStyle/>
        <a:p>
          <a:endParaRPr lang="en-US"/>
        </a:p>
      </dgm:t>
    </dgm:pt>
    <dgm:pt modelId="{BBFFFE87-53C4-447D-896F-73F2E960B9EA}" type="sibTrans" cxnId="{BF1CDBBF-1B0C-44E8-8B17-C9291760F685}">
      <dgm:prSet/>
      <dgm:spPr/>
      <dgm:t>
        <a:bodyPr/>
        <a:lstStyle/>
        <a:p>
          <a:endParaRPr lang="en-US"/>
        </a:p>
      </dgm:t>
    </dgm:pt>
    <dgm:pt modelId="{F4D5DF4C-088D-4A4B-A515-179D29B07C4D}">
      <dgm:prSet phldrT="[Text]"/>
      <dgm:spPr/>
      <dgm:t>
        <a:bodyPr/>
        <a:lstStyle/>
        <a:p>
          <a:r>
            <a:rPr lang="en-US" dirty="0" smtClean="0"/>
            <a:t>Forensics</a:t>
          </a:r>
          <a:endParaRPr lang="en-US" dirty="0"/>
        </a:p>
      </dgm:t>
    </dgm:pt>
    <dgm:pt modelId="{A5402D6D-6A09-4027-9BC1-326273032F04}" type="parTrans" cxnId="{660EDA70-57C9-4235-A467-903769536F18}">
      <dgm:prSet/>
      <dgm:spPr/>
      <dgm:t>
        <a:bodyPr/>
        <a:lstStyle/>
        <a:p>
          <a:endParaRPr lang="en-US"/>
        </a:p>
      </dgm:t>
    </dgm:pt>
    <dgm:pt modelId="{518C7233-FE97-4206-95F6-B22B11499589}" type="sibTrans" cxnId="{660EDA70-57C9-4235-A467-903769536F18}">
      <dgm:prSet/>
      <dgm:spPr/>
      <dgm:t>
        <a:bodyPr/>
        <a:lstStyle/>
        <a:p>
          <a:endParaRPr lang="en-US"/>
        </a:p>
      </dgm:t>
    </dgm:pt>
    <dgm:pt modelId="{61B56E37-0E3F-4BCC-8618-F812CF5AF449}" type="pres">
      <dgm:prSet presAssocID="{36987809-486C-49DC-B980-C3BCAECE3F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FD22DC7-CDAA-4418-A29F-A4294CD69CF1}" type="pres">
      <dgm:prSet presAssocID="{36987809-486C-49DC-B980-C3BCAECE3F54}" presName="Name1" presStyleCnt="0"/>
      <dgm:spPr/>
    </dgm:pt>
    <dgm:pt modelId="{49846FDB-45B6-4452-B4BA-E71EC61738C0}" type="pres">
      <dgm:prSet presAssocID="{36987809-486C-49DC-B980-C3BCAECE3F54}" presName="cycle" presStyleCnt="0"/>
      <dgm:spPr/>
    </dgm:pt>
    <dgm:pt modelId="{BA784CEF-CC22-4716-AE6B-BFF657DABC4F}" type="pres">
      <dgm:prSet presAssocID="{36987809-486C-49DC-B980-C3BCAECE3F54}" presName="srcNode" presStyleLbl="node1" presStyleIdx="0" presStyleCnt="7"/>
      <dgm:spPr/>
    </dgm:pt>
    <dgm:pt modelId="{D785C758-483F-456A-997B-1BB5F7B27966}" type="pres">
      <dgm:prSet presAssocID="{36987809-486C-49DC-B980-C3BCAECE3F54}" presName="conn" presStyleLbl="parChTrans1D2" presStyleIdx="0" presStyleCnt="1"/>
      <dgm:spPr/>
      <dgm:t>
        <a:bodyPr/>
        <a:lstStyle/>
        <a:p>
          <a:endParaRPr lang="en-US"/>
        </a:p>
      </dgm:t>
    </dgm:pt>
    <dgm:pt modelId="{FA889710-B824-48A3-BDA9-58CA6D44AC8F}" type="pres">
      <dgm:prSet presAssocID="{36987809-486C-49DC-B980-C3BCAECE3F54}" presName="extraNode" presStyleLbl="node1" presStyleIdx="0" presStyleCnt="7"/>
      <dgm:spPr/>
    </dgm:pt>
    <dgm:pt modelId="{8C97BC3B-6E67-4B53-A6E2-A865072E18D4}" type="pres">
      <dgm:prSet presAssocID="{36987809-486C-49DC-B980-C3BCAECE3F54}" presName="dstNode" presStyleLbl="node1" presStyleIdx="0" presStyleCnt="7"/>
      <dgm:spPr/>
    </dgm:pt>
    <dgm:pt modelId="{ADF39DB4-748B-4605-969C-9D713AE31692}" type="pres">
      <dgm:prSet presAssocID="{F92B1B73-6BF0-4983-B6AB-A0DB46146BA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AF296-23CE-4512-9075-DC3CC909C63F}" type="pres">
      <dgm:prSet presAssocID="{F92B1B73-6BF0-4983-B6AB-A0DB46146BA0}" presName="accent_1" presStyleCnt="0"/>
      <dgm:spPr/>
    </dgm:pt>
    <dgm:pt modelId="{A78D2C2F-658B-4EEF-8597-D496594D397F}" type="pres">
      <dgm:prSet presAssocID="{F92B1B73-6BF0-4983-B6AB-A0DB46146BA0}" presName="accentRepeatNode" presStyleLbl="solidFgAcc1" presStyleIdx="0" presStyleCnt="7"/>
      <dgm:spPr/>
    </dgm:pt>
    <dgm:pt modelId="{32176664-5CE0-41F5-BDFD-6FBC7EBE24C2}" type="pres">
      <dgm:prSet presAssocID="{AFDE5ED4-C3C1-4482-9393-212A7F5818C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1F7E6-8C59-4AE4-A8EC-31F92E0190CC}" type="pres">
      <dgm:prSet presAssocID="{AFDE5ED4-C3C1-4482-9393-212A7F5818CC}" presName="accent_2" presStyleCnt="0"/>
      <dgm:spPr/>
    </dgm:pt>
    <dgm:pt modelId="{F27E69D1-E44D-4005-8883-9D571F7D7C59}" type="pres">
      <dgm:prSet presAssocID="{AFDE5ED4-C3C1-4482-9393-212A7F5818CC}" presName="accentRepeatNode" presStyleLbl="solidFgAcc1" presStyleIdx="1" presStyleCnt="7"/>
      <dgm:spPr/>
    </dgm:pt>
    <dgm:pt modelId="{4558F42A-B9DA-4DB3-AC12-F6B133BBF5E5}" type="pres">
      <dgm:prSet presAssocID="{A019185B-0939-4F3E-B5A6-FE801A2CD92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9E344-F641-443A-A573-C7AEBC3DD8A5}" type="pres">
      <dgm:prSet presAssocID="{A019185B-0939-4F3E-B5A6-FE801A2CD926}" presName="accent_3" presStyleCnt="0"/>
      <dgm:spPr/>
    </dgm:pt>
    <dgm:pt modelId="{64160CAB-66B5-41CF-B67F-331803A6BF1E}" type="pres">
      <dgm:prSet presAssocID="{A019185B-0939-4F3E-B5A6-FE801A2CD926}" presName="accentRepeatNode" presStyleLbl="solidFgAcc1" presStyleIdx="2" presStyleCnt="7"/>
      <dgm:spPr/>
    </dgm:pt>
    <dgm:pt modelId="{967F87F6-D1E0-4238-81D7-ABC05E2A416A}" type="pres">
      <dgm:prSet presAssocID="{1A0762A9-416A-478A-919F-2E232F7B8C6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435E3-E211-4D77-B45F-A3B99D10DBB4}" type="pres">
      <dgm:prSet presAssocID="{1A0762A9-416A-478A-919F-2E232F7B8C63}" presName="accent_4" presStyleCnt="0"/>
      <dgm:spPr/>
    </dgm:pt>
    <dgm:pt modelId="{E2FACE10-12A3-4AAA-BF43-5A959A80F087}" type="pres">
      <dgm:prSet presAssocID="{1A0762A9-416A-478A-919F-2E232F7B8C63}" presName="accentRepeatNode" presStyleLbl="solidFgAcc1" presStyleIdx="3" presStyleCnt="7"/>
      <dgm:spPr/>
    </dgm:pt>
    <dgm:pt modelId="{077800F5-D3A4-46C0-9222-DDCCAEEE8162}" type="pres">
      <dgm:prSet presAssocID="{F8B065EF-9580-40B5-A372-E01106569C6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CBA1A-5B47-4D8F-9A3B-2F960C683A8A}" type="pres">
      <dgm:prSet presAssocID="{F8B065EF-9580-40B5-A372-E01106569C63}" presName="accent_5" presStyleCnt="0"/>
      <dgm:spPr/>
    </dgm:pt>
    <dgm:pt modelId="{A3253404-E93A-4F42-A2BD-E0B9884D17E7}" type="pres">
      <dgm:prSet presAssocID="{F8B065EF-9580-40B5-A372-E01106569C63}" presName="accentRepeatNode" presStyleLbl="solidFgAcc1" presStyleIdx="4" presStyleCnt="7"/>
      <dgm:spPr/>
    </dgm:pt>
    <dgm:pt modelId="{C94EA960-D083-4F58-AC5D-50AC3DD97D02}" type="pres">
      <dgm:prSet presAssocID="{F4D5DF4C-088D-4A4B-A515-179D29B07C4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A7009-CE34-45C2-927A-0CF9C54F61EB}" type="pres">
      <dgm:prSet presAssocID="{F4D5DF4C-088D-4A4B-A515-179D29B07C4D}" presName="accent_6" presStyleCnt="0"/>
      <dgm:spPr/>
    </dgm:pt>
    <dgm:pt modelId="{CF17F9C2-C6D7-47D1-823E-B1B4D9C9383E}" type="pres">
      <dgm:prSet presAssocID="{F4D5DF4C-088D-4A4B-A515-179D29B07C4D}" presName="accentRepeatNode" presStyleLbl="solidFgAcc1" presStyleIdx="5" presStyleCnt="7"/>
      <dgm:spPr/>
    </dgm:pt>
    <dgm:pt modelId="{73ABD353-510D-41BC-BFEC-6015225E101F}" type="pres">
      <dgm:prSet presAssocID="{FBA517EA-4EE2-4237-8D33-BB9BCF5DE90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16FC5-E609-4B5E-9F69-24AA34CA57B5}" type="pres">
      <dgm:prSet presAssocID="{FBA517EA-4EE2-4237-8D33-BB9BCF5DE908}" presName="accent_7" presStyleCnt="0"/>
      <dgm:spPr/>
    </dgm:pt>
    <dgm:pt modelId="{A06B7F60-2094-47E3-8163-0B303B199436}" type="pres">
      <dgm:prSet presAssocID="{FBA517EA-4EE2-4237-8D33-BB9BCF5DE908}" presName="accentRepeatNode" presStyleLbl="solidFgAcc1" presStyleIdx="6" presStyleCnt="7"/>
      <dgm:spPr/>
    </dgm:pt>
  </dgm:ptLst>
  <dgm:cxnLst>
    <dgm:cxn modelId="{6A6A623E-C4CA-4EC6-9991-9F9D4C980518}" srcId="{36987809-486C-49DC-B980-C3BCAECE3F54}" destId="{F92B1B73-6BF0-4983-B6AB-A0DB46146BA0}" srcOrd="0" destOrd="0" parTransId="{3B4D2E71-72A9-494D-82F5-1CC6F6A9FBFB}" sibTransId="{8500FD8F-CDC0-45FF-99D3-A62CA38F2AE8}"/>
    <dgm:cxn modelId="{35542455-1907-4A05-8C17-1B03FBA41CFB}" type="presOf" srcId="{36987809-486C-49DC-B980-C3BCAECE3F54}" destId="{61B56E37-0E3F-4BCC-8618-F812CF5AF449}" srcOrd="0" destOrd="0" presId="urn:microsoft.com/office/officeart/2008/layout/VerticalCurvedList"/>
    <dgm:cxn modelId="{018B133D-FE03-47D2-991D-383B702FD81C}" type="presOf" srcId="{FBA517EA-4EE2-4237-8D33-BB9BCF5DE908}" destId="{73ABD353-510D-41BC-BFEC-6015225E101F}" srcOrd="0" destOrd="0" presId="urn:microsoft.com/office/officeart/2008/layout/VerticalCurvedList"/>
    <dgm:cxn modelId="{540B455A-6B76-413C-A619-C526DBA9BD53}" srcId="{36987809-486C-49DC-B980-C3BCAECE3F54}" destId="{AFDE5ED4-C3C1-4482-9393-212A7F5818CC}" srcOrd="1" destOrd="0" parTransId="{5135381F-94EE-44DA-BABD-6D49F6354EC7}" sibTransId="{2C2ADB84-9BCF-420A-A165-0771528D9A95}"/>
    <dgm:cxn modelId="{BF1CDBBF-1B0C-44E8-8B17-C9291760F685}" srcId="{36987809-486C-49DC-B980-C3BCAECE3F54}" destId="{1A0762A9-416A-478A-919F-2E232F7B8C63}" srcOrd="3" destOrd="0" parTransId="{14D56F9A-16C3-4F67-B263-60B0B0184989}" sibTransId="{BBFFFE87-53C4-447D-896F-73F2E960B9EA}"/>
    <dgm:cxn modelId="{0A96AF73-FA09-4DFE-B560-501E1D75BCB9}" srcId="{36987809-486C-49DC-B980-C3BCAECE3F54}" destId="{F8B065EF-9580-40B5-A372-E01106569C63}" srcOrd="4" destOrd="0" parTransId="{4664751C-0DF4-453F-8BF0-A962F10E7334}" sibTransId="{56FE8581-4BEE-4897-9ABB-C605647BF13E}"/>
    <dgm:cxn modelId="{01E1007D-F726-4704-A700-7EE506B880A8}" type="presOf" srcId="{8500FD8F-CDC0-45FF-99D3-A62CA38F2AE8}" destId="{D785C758-483F-456A-997B-1BB5F7B27966}" srcOrd="0" destOrd="0" presId="urn:microsoft.com/office/officeart/2008/layout/VerticalCurvedList"/>
    <dgm:cxn modelId="{B67F80F5-2517-4576-A557-891DBE8BFF1B}" type="presOf" srcId="{F8B065EF-9580-40B5-A372-E01106569C63}" destId="{077800F5-D3A4-46C0-9222-DDCCAEEE8162}" srcOrd="0" destOrd="0" presId="urn:microsoft.com/office/officeart/2008/layout/VerticalCurvedList"/>
    <dgm:cxn modelId="{AFF3F503-D714-4FE5-A680-E7750B7E5EF1}" srcId="{36987809-486C-49DC-B980-C3BCAECE3F54}" destId="{FBA517EA-4EE2-4237-8D33-BB9BCF5DE908}" srcOrd="6" destOrd="0" parTransId="{A8E9D738-58C1-4A49-B0E5-6A55CBC24330}" sibTransId="{B5B8DEE2-BF06-4BD0-8528-A37598B49371}"/>
    <dgm:cxn modelId="{DBFBAE8A-59C7-4C10-8029-37B08AEA1381}" type="presOf" srcId="{AFDE5ED4-C3C1-4482-9393-212A7F5818CC}" destId="{32176664-5CE0-41F5-BDFD-6FBC7EBE24C2}" srcOrd="0" destOrd="0" presId="urn:microsoft.com/office/officeart/2008/layout/VerticalCurvedList"/>
    <dgm:cxn modelId="{660EDA70-57C9-4235-A467-903769536F18}" srcId="{36987809-486C-49DC-B980-C3BCAECE3F54}" destId="{F4D5DF4C-088D-4A4B-A515-179D29B07C4D}" srcOrd="5" destOrd="0" parTransId="{A5402D6D-6A09-4027-9BC1-326273032F04}" sibTransId="{518C7233-FE97-4206-95F6-B22B11499589}"/>
    <dgm:cxn modelId="{44A0CCB1-1B67-4A6A-A977-C142DF9468D6}" type="presOf" srcId="{F4D5DF4C-088D-4A4B-A515-179D29B07C4D}" destId="{C94EA960-D083-4F58-AC5D-50AC3DD97D02}" srcOrd="0" destOrd="0" presId="urn:microsoft.com/office/officeart/2008/layout/VerticalCurvedList"/>
    <dgm:cxn modelId="{BF3A137D-FBE5-4146-AA1E-0A31A551022C}" type="presOf" srcId="{1A0762A9-416A-478A-919F-2E232F7B8C63}" destId="{967F87F6-D1E0-4238-81D7-ABC05E2A416A}" srcOrd="0" destOrd="0" presId="urn:microsoft.com/office/officeart/2008/layout/VerticalCurvedList"/>
    <dgm:cxn modelId="{E6008EBB-68CA-4DD1-8F76-21A8F8BCA054}" type="presOf" srcId="{F92B1B73-6BF0-4983-B6AB-A0DB46146BA0}" destId="{ADF39DB4-748B-4605-969C-9D713AE31692}" srcOrd="0" destOrd="0" presId="urn:microsoft.com/office/officeart/2008/layout/VerticalCurvedList"/>
    <dgm:cxn modelId="{8C2DE162-3159-4BDD-91D2-C0579675A09A}" type="presOf" srcId="{A019185B-0939-4F3E-B5A6-FE801A2CD926}" destId="{4558F42A-B9DA-4DB3-AC12-F6B133BBF5E5}" srcOrd="0" destOrd="0" presId="urn:microsoft.com/office/officeart/2008/layout/VerticalCurvedList"/>
    <dgm:cxn modelId="{EDBCFF94-E740-49CD-8246-F97C62FE33A9}" srcId="{36987809-486C-49DC-B980-C3BCAECE3F54}" destId="{A019185B-0939-4F3E-B5A6-FE801A2CD926}" srcOrd="2" destOrd="0" parTransId="{522449AD-EA45-4F9C-9DEE-9743E09FE408}" sibTransId="{5A735A68-0A5D-4F76-9DC1-465F96FCA09E}"/>
    <dgm:cxn modelId="{410944F1-CE04-46D9-9E33-91509663A9B3}" type="presParOf" srcId="{61B56E37-0E3F-4BCC-8618-F812CF5AF449}" destId="{0FD22DC7-CDAA-4418-A29F-A4294CD69CF1}" srcOrd="0" destOrd="0" presId="urn:microsoft.com/office/officeart/2008/layout/VerticalCurvedList"/>
    <dgm:cxn modelId="{2D8B811F-D029-4ED2-AA46-30759C8C77E8}" type="presParOf" srcId="{0FD22DC7-CDAA-4418-A29F-A4294CD69CF1}" destId="{49846FDB-45B6-4452-B4BA-E71EC61738C0}" srcOrd="0" destOrd="0" presId="urn:microsoft.com/office/officeart/2008/layout/VerticalCurvedList"/>
    <dgm:cxn modelId="{3D13A2A7-4E2E-4428-8355-D88AD9016DD5}" type="presParOf" srcId="{49846FDB-45B6-4452-B4BA-E71EC61738C0}" destId="{BA784CEF-CC22-4716-AE6B-BFF657DABC4F}" srcOrd="0" destOrd="0" presId="urn:microsoft.com/office/officeart/2008/layout/VerticalCurvedList"/>
    <dgm:cxn modelId="{11A1317C-EFCA-4435-9037-9A0EFBC9DF34}" type="presParOf" srcId="{49846FDB-45B6-4452-B4BA-E71EC61738C0}" destId="{D785C758-483F-456A-997B-1BB5F7B27966}" srcOrd="1" destOrd="0" presId="urn:microsoft.com/office/officeart/2008/layout/VerticalCurvedList"/>
    <dgm:cxn modelId="{71C20BE4-6C24-4AB9-8C72-F46CD6FEC9D3}" type="presParOf" srcId="{49846FDB-45B6-4452-B4BA-E71EC61738C0}" destId="{FA889710-B824-48A3-BDA9-58CA6D44AC8F}" srcOrd="2" destOrd="0" presId="urn:microsoft.com/office/officeart/2008/layout/VerticalCurvedList"/>
    <dgm:cxn modelId="{10785FCF-3474-4060-A9F1-8F3B28C72DB6}" type="presParOf" srcId="{49846FDB-45B6-4452-B4BA-E71EC61738C0}" destId="{8C97BC3B-6E67-4B53-A6E2-A865072E18D4}" srcOrd="3" destOrd="0" presId="urn:microsoft.com/office/officeart/2008/layout/VerticalCurvedList"/>
    <dgm:cxn modelId="{D673ED79-2145-4D82-B7B3-76A07340E7FD}" type="presParOf" srcId="{0FD22DC7-CDAA-4418-A29F-A4294CD69CF1}" destId="{ADF39DB4-748B-4605-969C-9D713AE31692}" srcOrd="1" destOrd="0" presId="urn:microsoft.com/office/officeart/2008/layout/VerticalCurvedList"/>
    <dgm:cxn modelId="{C0DF9A82-8046-4E6B-8340-0276F7A9A3D8}" type="presParOf" srcId="{0FD22DC7-CDAA-4418-A29F-A4294CD69CF1}" destId="{B84AF296-23CE-4512-9075-DC3CC909C63F}" srcOrd="2" destOrd="0" presId="urn:microsoft.com/office/officeart/2008/layout/VerticalCurvedList"/>
    <dgm:cxn modelId="{BB2BC13C-5842-4A63-9874-24C3A1DB12AE}" type="presParOf" srcId="{B84AF296-23CE-4512-9075-DC3CC909C63F}" destId="{A78D2C2F-658B-4EEF-8597-D496594D397F}" srcOrd="0" destOrd="0" presId="urn:microsoft.com/office/officeart/2008/layout/VerticalCurvedList"/>
    <dgm:cxn modelId="{E2AAEB25-5C7B-4513-BB19-E8ECE6C82798}" type="presParOf" srcId="{0FD22DC7-CDAA-4418-A29F-A4294CD69CF1}" destId="{32176664-5CE0-41F5-BDFD-6FBC7EBE24C2}" srcOrd="3" destOrd="0" presId="urn:microsoft.com/office/officeart/2008/layout/VerticalCurvedList"/>
    <dgm:cxn modelId="{06F26600-544D-454A-9F7B-A76867B5380E}" type="presParOf" srcId="{0FD22DC7-CDAA-4418-A29F-A4294CD69CF1}" destId="{6E81F7E6-8C59-4AE4-A8EC-31F92E0190CC}" srcOrd="4" destOrd="0" presId="urn:microsoft.com/office/officeart/2008/layout/VerticalCurvedList"/>
    <dgm:cxn modelId="{4F00C3A6-DDDA-417E-937C-28BA3EB89454}" type="presParOf" srcId="{6E81F7E6-8C59-4AE4-A8EC-31F92E0190CC}" destId="{F27E69D1-E44D-4005-8883-9D571F7D7C59}" srcOrd="0" destOrd="0" presId="urn:microsoft.com/office/officeart/2008/layout/VerticalCurvedList"/>
    <dgm:cxn modelId="{3D2EC8C7-163A-461D-A411-D323E29422AE}" type="presParOf" srcId="{0FD22DC7-CDAA-4418-A29F-A4294CD69CF1}" destId="{4558F42A-B9DA-4DB3-AC12-F6B133BBF5E5}" srcOrd="5" destOrd="0" presId="urn:microsoft.com/office/officeart/2008/layout/VerticalCurvedList"/>
    <dgm:cxn modelId="{93BE15A8-500C-4645-9B71-A66991C7CC5A}" type="presParOf" srcId="{0FD22DC7-CDAA-4418-A29F-A4294CD69CF1}" destId="{20D9E344-F641-443A-A573-C7AEBC3DD8A5}" srcOrd="6" destOrd="0" presId="urn:microsoft.com/office/officeart/2008/layout/VerticalCurvedList"/>
    <dgm:cxn modelId="{05FA2245-85B6-490C-8BFB-606B317C6D4C}" type="presParOf" srcId="{20D9E344-F641-443A-A573-C7AEBC3DD8A5}" destId="{64160CAB-66B5-41CF-B67F-331803A6BF1E}" srcOrd="0" destOrd="0" presId="urn:microsoft.com/office/officeart/2008/layout/VerticalCurvedList"/>
    <dgm:cxn modelId="{792E2AB9-2955-45CF-89E1-9913593227FA}" type="presParOf" srcId="{0FD22DC7-CDAA-4418-A29F-A4294CD69CF1}" destId="{967F87F6-D1E0-4238-81D7-ABC05E2A416A}" srcOrd="7" destOrd="0" presId="urn:microsoft.com/office/officeart/2008/layout/VerticalCurvedList"/>
    <dgm:cxn modelId="{D0B9CE5B-3FE1-4D32-B12E-3CCEC404AD78}" type="presParOf" srcId="{0FD22DC7-CDAA-4418-A29F-A4294CD69CF1}" destId="{A97435E3-E211-4D77-B45F-A3B99D10DBB4}" srcOrd="8" destOrd="0" presId="urn:microsoft.com/office/officeart/2008/layout/VerticalCurvedList"/>
    <dgm:cxn modelId="{A26ECE12-C46F-4F71-AEA5-EF9BBA7D4438}" type="presParOf" srcId="{A97435E3-E211-4D77-B45F-A3B99D10DBB4}" destId="{E2FACE10-12A3-4AAA-BF43-5A959A80F087}" srcOrd="0" destOrd="0" presId="urn:microsoft.com/office/officeart/2008/layout/VerticalCurvedList"/>
    <dgm:cxn modelId="{A37E517B-F936-48A1-8F97-41DA35DBAE48}" type="presParOf" srcId="{0FD22DC7-CDAA-4418-A29F-A4294CD69CF1}" destId="{077800F5-D3A4-46C0-9222-DDCCAEEE8162}" srcOrd="9" destOrd="0" presId="urn:microsoft.com/office/officeart/2008/layout/VerticalCurvedList"/>
    <dgm:cxn modelId="{AC319B32-5553-433A-BAE4-4327A4AB644D}" type="presParOf" srcId="{0FD22DC7-CDAA-4418-A29F-A4294CD69CF1}" destId="{BBECBA1A-5B47-4D8F-9A3B-2F960C683A8A}" srcOrd="10" destOrd="0" presId="urn:microsoft.com/office/officeart/2008/layout/VerticalCurvedList"/>
    <dgm:cxn modelId="{196CEDED-E2CF-4367-905D-9305D80B6529}" type="presParOf" srcId="{BBECBA1A-5B47-4D8F-9A3B-2F960C683A8A}" destId="{A3253404-E93A-4F42-A2BD-E0B9884D17E7}" srcOrd="0" destOrd="0" presId="urn:microsoft.com/office/officeart/2008/layout/VerticalCurvedList"/>
    <dgm:cxn modelId="{E61DBE73-B2D4-4E54-99BF-9AD2B1B9749D}" type="presParOf" srcId="{0FD22DC7-CDAA-4418-A29F-A4294CD69CF1}" destId="{C94EA960-D083-4F58-AC5D-50AC3DD97D02}" srcOrd="11" destOrd="0" presId="urn:microsoft.com/office/officeart/2008/layout/VerticalCurvedList"/>
    <dgm:cxn modelId="{E645D4A8-CAEF-47D1-9289-F68D957F4A44}" type="presParOf" srcId="{0FD22DC7-CDAA-4418-A29F-A4294CD69CF1}" destId="{651A7009-CE34-45C2-927A-0CF9C54F61EB}" srcOrd="12" destOrd="0" presId="urn:microsoft.com/office/officeart/2008/layout/VerticalCurvedList"/>
    <dgm:cxn modelId="{2DF3D2B2-4E93-4309-8ADB-4D9144AA544D}" type="presParOf" srcId="{651A7009-CE34-45C2-927A-0CF9C54F61EB}" destId="{CF17F9C2-C6D7-47D1-823E-B1B4D9C9383E}" srcOrd="0" destOrd="0" presId="urn:microsoft.com/office/officeart/2008/layout/VerticalCurvedList"/>
    <dgm:cxn modelId="{C2699F93-3CEC-4146-AFB2-D63A25D881C2}" type="presParOf" srcId="{0FD22DC7-CDAA-4418-A29F-A4294CD69CF1}" destId="{73ABD353-510D-41BC-BFEC-6015225E101F}" srcOrd="13" destOrd="0" presId="urn:microsoft.com/office/officeart/2008/layout/VerticalCurvedList"/>
    <dgm:cxn modelId="{4FE7CC96-B07A-44A7-9463-1DD2FCACD51B}" type="presParOf" srcId="{0FD22DC7-CDAA-4418-A29F-A4294CD69CF1}" destId="{9F816FC5-E609-4B5E-9F69-24AA34CA57B5}" srcOrd="14" destOrd="0" presId="urn:microsoft.com/office/officeart/2008/layout/VerticalCurvedList"/>
    <dgm:cxn modelId="{AAD1806C-A254-4E48-9D37-13E43C78C94B}" type="presParOf" srcId="{9F816FC5-E609-4B5E-9F69-24AA34CA57B5}" destId="{A06B7F60-2094-47E3-8163-0B303B1994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87809-486C-49DC-B980-C3BCAECE3F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2B1B73-6BF0-4983-B6AB-A0DB46146BA0}">
      <dgm:prSet phldrT="[Text]"/>
      <dgm:spPr/>
      <dgm:t>
        <a:bodyPr/>
        <a:lstStyle/>
        <a:p>
          <a:r>
            <a:rPr lang="en-US" dirty="0" smtClean="0"/>
            <a:t>Chinese/Italian/Latin</a:t>
          </a:r>
          <a:endParaRPr lang="en-US" dirty="0"/>
        </a:p>
      </dgm:t>
    </dgm:pt>
    <dgm:pt modelId="{3B4D2E71-72A9-494D-82F5-1CC6F6A9FBFB}" type="parTrans" cxnId="{6A6A623E-C4CA-4EC6-9991-9F9D4C980518}">
      <dgm:prSet/>
      <dgm:spPr/>
      <dgm:t>
        <a:bodyPr/>
        <a:lstStyle/>
        <a:p>
          <a:endParaRPr lang="en-US"/>
        </a:p>
      </dgm:t>
    </dgm:pt>
    <dgm:pt modelId="{8500FD8F-CDC0-45FF-99D3-A62CA38F2AE8}" type="sibTrans" cxnId="{6A6A623E-C4CA-4EC6-9991-9F9D4C980518}">
      <dgm:prSet/>
      <dgm:spPr/>
      <dgm:t>
        <a:bodyPr/>
        <a:lstStyle/>
        <a:p>
          <a:endParaRPr lang="en-US"/>
        </a:p>
      </dgm:t>
    </dgm:pt>
    <dgm:pt modelId="{FBA517EA-4EE2-4237-8D33-BB9BCF5DE908}">
      <dgm:prSet phldrT="[Text]"/>
      <dgm:spPr/>
      <dgm:t>
        <a:bodyPr/>
        <a:lstStyle/>
        <a:p>
          <a:r>
            <a:rPr lang="en-US" dirty="0" smtClean="0"/>
            <a:t>CAD Drafting and Animation</a:t>
          </a:r>
          <a:endParaRPr lang="en-US" dirty="0"/>
        </a:p>
      </dgm:t>
    </dgm:pt>
    <dgm:pt modelId="{A8E9D738-58C1-4A49-B0E5-6A55CBC24330}" type="parTrans" cxnId="{AFF3F503-D714-4FE5-A680-E7750B7E5EF1}">
      <dgm:prSet/>
      <dgm:spPr/>
      <dgm:t>
        <a:bodyPr/>
        <a:lstStyle/>
        <a:p>
          <a:endParaRPr lang="en-US"/>
        </a:p>
      </dgm:t>
    </dgm:pt>
    <dgm:pt modelId="{B5B8DEE2-BF06-4BD0-8528-A37598B49371}" type="sibTrans" cxnId="{AFF3F503-D714-4FE5-A680-E7750B7E5EF1}">
      <dgm:prSet/>
      <dgm:spPr/>
      <dgm:t>
        <a:bodyPr/>
        <a:lstStyle/>
        <a:p>
          <a:endParaRPr lang="en-US"/>
        </a:p>
      </dgm:t>
    </dgm:pt>
    <dgm:pt modelId="{AFDE5ED4-C3C1-4482-9393-212A7F5818CC}">
      <dgm:prSet phldrT="[Text]"/>
      <dgm:spPr/>
      <dgm:t>
        <a:bodyPr/>
        <a:lstStyle/>
        <a:p>
          <a:r>
            <a:rPr lang="en-US" dirty="0" smtClean="0"/>
            <a:t>Jazz Ensemble</a:t>
          </a:r>
          <a:endParaRPr lang="en-US" dirty="0"/>
        </a:p>
      </dgm:t>
    </dgm:pt>
    <dgm:pt modelId="{5135381F-94EE-44DA-BABD-6D49F6354EC7}" type="parTrans" cxnId="{540B455A-6B76-413C-A619-C526DBA9BD53}">
      <dgm:prSet/>
      <dgm:spPr/>
      <dgm:t>
        <a:bodyPr/>
        <a:lstStyle/>
        <a:p>
          <a:endParaRPr lang="en-US"/>
        </a:p>
      </dgm:t>
    </dgm:pt>
    <dgm:pt modelId="{2C2ADB84-9BCF-420A-A165-0771528D9A95}" type="sibTrans" cxnId="{540B455A-6B76-413C-A619-C526DBA9BD53}">
      <dgm:prSet/>
      <dgm:spPr/>
      <dgm:t>
        <a:bodyPr/>
        <a:lstStyle/>
        <a:p>
          <a:endParaRPr lang="en-US"/>
        </a:p>
      </dgm:t>
    </dgm:pt>
    <dgm:pt modelId="{F4D5DF4C-088D-4A4B-A515-179D29B07C4D}">
      <dgm:prSet phldrT="[Text]"/>
      <dgm:spPr/>
      <dgm:t>
        <a:bodyPr/>
        <a:lstStyle/>
        <a:p>
          <a:r>
            <a:rPr lang="en-US" dirty="0" smtClean="0"/>
            <a:t>Child Development</a:t>
          </a:r>
          <a:endParaRPr lang="en-US" dirty="0"/>
        </a:p>
      </dgm:t>
    </dgm:pt>
    <dgm:pt modelId="{A5402D6D-6A09-4027-9BC1-326273032F04}" type="parTrans" cxnId="{660EDA70-57C9-4235-A467-903769536F18}">
      <dgm:prSet/>
      <dgm:spPr/>
      <dgm:t>
        <a:bodyPr/>
        <a:lstStyle/>
        <a:p>
          <a:endParaRPr lang="en-US"/>
        </a:p>
      </dgm:t>
    </dgm:pt>
    <dgm:pt modelId="{518C7233-FE97-4206-95F6-B22B11499589}" type="sibTrans" cxnId="{660EDA70-57C9-4235-A467-903769536F18}">
      <dgm:prSet/>
      <dgm:spPr/>
      <dgm:t>
        <a:bodyPr/>
        <a:lstStyle/>
        <a:p>
          <a:endParaRPr lang="en-US"/>
        </a:p>
      </dgm:t>
    </dgm:pt>
    <dgm:pt modelId="{CCFDA571-41D2-4017-BE5A-E6CE16C26E6B}">
      <dgm:prSet phldrT="[Text]"/>
      <dgm:spPr/>
      <dgm:t>
        <a:bodyPr/>
        <a:lstStyle/>
        <a:p>
          <a:r>
            <a:rPr lang="en-US" dirty="0" smtClean="0"/>
            <a:t>3 Dimensional  Design</a:t>
          </a:r>
          <a:endParaRPr lang="en-US" dirty="0"/>
        </a:p>
      </dgm:t>
    </dgm:pt>
    <dgm:pt modelId="{599A851C-E05F-441C-BB74-863A88E01C6A}" type="parTrans" cxnId="{41D2B57D-D826-42EE-9674-4056254A69B7}">
      <dgm:prSet/>
      <dgm:spPr/>
      <dgm:t>
        <a:bodyPr/>
        <a:lstStyle/>
        <a:p>
          <a:endParaRPr lang="en-US"/>
        </a:p>
      </dgm:t>
    </dgm:pt>
    <dgm:pt modelId="{89F5EAE9-BBEB-43F4-9D2A-B1F19B78A59E}" type="sibTrans" cxnId="{41D2B57D-D826-42EE-9674-4056254A69B7}">
      <dgm:prSet/>
      <dgm:spPr/>
      <dgm:t>
        <a:bodyPr/>
        <a:lstStyle/>
        <a:p>
          <a:endParaRPr lang="en-US"/>
        </a:p>
      </dgm:t>
    </dgm:pt>
    <dgm:pt modelId="{1C937F20-04F1-4170-8C74-417B2573E4ED}">
      <dgm:prSet phldrT="[Text]"/>
      <dgm:spPr/>
      <dgm:t>
        <a:bodyPr/>
        <a:lstStyle/>
        <a:p>
          <a:r>
            <a:rPr lang="en-US" dirty="0" smtClean="0"/>
            <a:t>Chamber Orchestra</a:t>
          </a:r>
          <a:endParaRPr lang="en-US" dirty="0"/>
        </a:p>
      </dgm:t>
    </dgm:pt>
    <dgm:pt modelId="{54304C94-B873-4839-9DED-0348C6ED7601}" type="parTrans" cxnId="{C8835FE0-1C6E-4772-9FEC-4C2287D2A3B5}">
      <dgm:prSet/>
      <dgm:spPr/>
      <dgm:t>
        <a:bodyPr/>
        <a:lstStyle/>
        <a:p>
          <a:endParaRPr lang="en-US"/>
        </a:p>
      </dgm:t>
    </dgm:pt>
    <dgm:pt modelId="{543D970E-704D-444A-8714-A4F926423B94}" type="sibTrans" cxnId="{C8835FE0-1C6E-4772-9FEC-4C2287D2A3B5}">
      <dgm:prSet/>
      <dgm:spPr/>
      <dgm:t>
        <a:bodyPr/>
        <a:lstStyle/>
        <a:p>
          <a:endParaRPr lang="en-US"/>
        </a:p>
      </dgm:t>
    </dgm:pt>
    <dgm:pt modelId="{B3C59265-858A-4C0E-8E04-272385A4F6CF}">
      <dgm:prSet phldrT="[Text]"/>
      <dgm:spPr/>
      <dgm:t>
        <a:bodyPr/>
        <a:lstStyle/>
        <a:p>
          <a:r>
            <a:rPr lang="en-US" dirty="0" smtClean="0"/>
            <a:t>Digital Photography</a:t>
          </a:r>
          <a:endParaRPr lang="en-US" dirty="0"/>
        </a:p>
      </dgm:t>
    </dgm:pt>
    <dgm:pt modelId="{98B7CA19-FC42-4DF9-A003-C1398890C101}" type="parTrans" cxnId="{56343721-BFD8-4B45-A410-94FB34A4091A}">
      <dgm:prSet/>
      <dgm:spPr/>
      <dgm:t>
        <a:bodyPr/>
        <a:lstStyle/>
        <a:p>
          <a:endParaRPr lang="en-US"/>
        </a:p>
      </dgm:t>
    </dgm:pt>
    <dgm:pt modelId="{D8652CDE-EE9E-4C45-A789-D7065403EC43}" type="sibTrans" cxnId="{56343721-BFD8-4B45-A410-94FB34A4091A}">
      <dgm:prSet/>
      <dgm:spPr/>
      <dgm:t>
        <a:bodyPr/>
        <a:lstStyle/>
        <a:p>
          <a:endParaRPr lang="en-US"/>
        </a:p>
      </dgm:t>
    </dgm:pt>
    <dgm:pt modelId="{61B56E37-0E3F-4BCC-8618-F812CF5AF449}" type="pres">
      <dgm:prSet presAssocID="{36987809-486C-49DC-B980-C3BCAECE3F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FD22DC7-CDAA-4418-A29F-A4294CD69CF1}" type="pres">
      <dgm:prSet presAssocID="{36987809-486C-49DC-B980-C3BCAECE3F54}" presName="Name1" presStyleCnt="0"/>
      <dgm:spPr/>
    </dgm:pt>
    <dgm:pt modelId="{49846FDB-45B6-4452-B4BA-E71EC61738C0}" type="pres">
      <dgm:prSet presAssocID="{36987809-486C-49DC-B980-C3BCAECE3F54}" presName="cycle" presStyleCnt="0"/>
      <dgm:spPr/>
    </dgm:pt>
    <dgm:pt modelId="{BA784CEF-CC22-4716-AE6B-BFF657DABC4F}" type="pres">
      <dgm:prSet presAssocID="{36987809-486C-49DC-B980-C3BCAECE3F54}" presName="srcNode" presStyleLbl="node1" presStyleIdx="0" presStyleCnt="7"/>
      <dgm:spPr/>
    </dgm:pt>
    <dgm:pt modelId="{D785C758-483F-456A-997B-1BB5F7B27966}" type="pres">
      <dgm:prSet presAssocID="{36987809-486C-49DC-B980-C3BCAECE3F54}" presName="conn" presStyleLbl="parChTrans1D2" presStyleIdx="0" presStyleCnt="1"/>
      <dgm:spPr/>
      <dgm:t>
        <a:bodyPr/>
        <a:lstStyle/>
        <a:p>
          <a:endParaRPr lang="en-US"/>
        </a:p>
      </dgm:t>
    </dgm:pt>
    <dgm:pt modelId="{FA889710-B824-48A3-BDA9-58CA6D44AC8F}" type="pres">
      <dgm:prSet presAssocID="{36987809-486C-49DC-B980-C3BCAECE3F54}" presName="extraNode" presStyleLbl="node1" presStyleIdx="0" presStyleCnt="7"/>
      <dgm:spPr/>
    </dgm:pt>
    <dgm:pt modelId="{8C97BC3B-6E67-4B53-A6E2-A865072E18D4}" type="pres">
      <dgm:prSet presAssocID="{36987809-486C-49DC-B980-C3BCAECE3F54}" presName="dstNode" presStyleLbl="node1" presStyleIdx="0" presStyleCnt="7"/>
      <dgm:spPr/>
    </dgm:pt>
    <dgm:pt modelId="{ADF39DB4-748B-4605-969C-9D713AE31692}" type="pres">
      <dgm:prSet presAssocID="{F92B1B73-6BF0-4983-B6AB-A0DB46146BA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AF296-23CE-4512-9075-DC3CC909C63F}" type="pres">
      <dgm:prSet presAssocID="{F92B1B73-6BF0-4983-B6AB-A0DB46146BA0}" presName="accent_1" presStyleCnt="0"/>
      <dgm:spPr/>
    </dgm:pt>
    <dgm:pt modelId="{A78D2C2F-658B-4EEF-8597-D496594D397F}" type="pres">
      <dgm:prSet presAssocID="{F92B1B73-6BF0-4983-B6AB-A0DB46146BA0}" presName="accentRepeatNode" presStyleLbl="solidFgAcc1" presStyleIdx="0" presStyleCnt="7"/>
      <dgm:spPr/>
    </dgm:pt>
    <dgm:pt modelId="{32176664-5CE0-41F5-BDFD-6FBC7EBE24C2}" type="pres">
      <dgm:prSet presAssocID="{AFDE5ED4-C3C1-4482-9393-212A7F5818C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1F7E6-8C59-4AE4-A8EC-31F92E0190CC}" type="pres">
      <dgm:prSet presAssocID="{AFDE5ED4-C3C1-4482-9393-212A7F5818CC}" presName="accent_2" presStyleCnt="0"/>
      <dgm:spPr/>
    </dgm:pt>
    <dgm:pt modelId="{F27E69D1-E44D-4005-8883-9D571F7D7C59}" type="pres">
      <dgm:prSet presAssocID="{AFDE5ED4-C3C1-4482-9393-212A7F5818CC}" presName="accentRepeatNode" presStyleLbl="solidFgAcc1" presStyleIdx="1" presStyleCnt="7"/>
      <dgm:spPr/>
    </dgm:pt>
    <dgm:pt modelId="{48D3BDB6-8E9C-4627-8E6D-1FC945EAD406}" type="pres">
      <dgm:prSet presAssocID="{1C937F20-04F1-4170-8C74-417B2573E4E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7EC81-C818-4785-9009-F0821BF4395C}" type="pres">
      <dgm:prSet presAssocID="{1C937F20-04F1-4170-8C74-417B2573E4ED}" presName="accent_3" presStyleCnt="0"/>
      <dgm:spPr/>
    </dgm:pt>
    <dgm:pt modelId="{EC083B4B-85A5-494B-90C3-12286B28AFFF}" type="pres">
      <dgm:prSet presAssocID="{1C937F20-04F1-4170-8C74-417B2573E4ED}" presName="accentRepeatNode" presStyleLbl="solidFgAcc1" presStyleIdx="2" presStyleCnt="7"/>
      <dgm:spPr/>
    </dgm:pt>
    <dgm:pt modelId="{BAF58444-9836-4FFE-A983-22E7A6D9F601}" type="pres">
      <dgm:prSet presAssocID="{CCFDA571-41D2-4017-BE5A-E6CE16C26E6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E6FE8-5F5B-441C-84F8-26D04CDB55BB}" type="pres">
      <dgm:prSet presAssocID="{CCFDA571-41D2-4017-BE5A-E6CE16C26E6B}" presName="accent_4" presStyleCnt="0"/>
      <dgm:spPr/>
    </dgm:pt>
    <dgm:pt modelId="{D17087CF-C0B6-4F74-A7C5-4EBF41045EF5}" type="pres">
      <dgm:prSet presAssocID="{CCFDA571-41D2-4017-BE5A-E6CE16C26E6B}" presName="accentRepeatNode" presStyleLbl="solidFgAcc1" presStyleIdx="3" presStyleCnt="7"/>
      <dgm:spPr/>
    </dgm:pt>
    <dgm:pt modelId="{8AF7C4D3-80A8-4B8B-8882-45959AF00C4C}" type="pres">
      <dgm:prSet presAssocID="{B3C59265-858A-4C0E-8E04-272385A4F6C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561AC-EA32-4BBD-9114-DE62F433EF18}" type="pres">
      <dgm:prSet presAssocID="{B3C59265-858A-4C0E-8E04-272385A4F6CF}" presName="accent_5" presStyleCnt="0"/>
      <dgm:spPr/>
    </dgm:pt>
    <dgm:pt modelId="{E63C3FEF-43F4-4576-BE39-CA23C98FB917}" type="pres">
      <dgm:prSet presAssocID="{B3C59265-858A-4C0E-8E04-272385A4F6CF}" presName="accentRepeatNode" presStyleLbl="solidFgAcc1" presStyleIdx="4" presStyleCnt="7"/>
      <dgm:spPr/>
    </dgm:pt>
    <dgm:pt modelId="{C94EA960-D083-4F58-AC5D-50AC3DD97D02}" type="pres">
      <dgm:prSet presAssocID="{F4D5DF4C-088D-4A4B-A515-179D29B07C4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A7009-CE34-45C2-927A-0CF9C54F61EB}" type="pres">
      <dgm:prSet presAssocID="{F4D5DF4C-088D-4A4B-A515-179D29B07C4D}" presName="accent_6" presStyleCnt="0"/>
      <dgm:spPr/>
    </dgm:pt>
    <dgm:pt modelId="{CF17F9C2-C6D7-47D1-823E-B1B4D9C9383E}" type="pres">
      <dgm:prSet presAssocID="{F4D5DF4C-088D-4A4B-A515-179D29B07C4D}" presName="accentRepeatNode" presStyleLbl="solidFgAcc1" presStyleIdx="5" presStyleCnt="7"/>
      <dgm:spPr/>
    </dgm:pt>
    <dgm:pt modelId="{73ABD353-510D-41BC-BFEC-6015225E101F}" type="pres">
      <dgm:prSet presAssocID="{FBA517EA-4EE2-4237-8D33-BB9BCF5DE90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16FC5-E609-4B5E-9F69-24AA34CA57B5}" type="pres">
      <dgm:prSet presAssocID="{FBA517EA-4EE2-4237-8D33-BB9BCF5DE908}" presName="accent_7" presStyleCnt="0"/>
      <dgm:spPr/>
    </dgm:pt>
    <dgm:pt modelId="{A06B7F60-2094-47E3-8163-0B303B199436}" type="pres">
      <dgm:prSet presAssocID="{FBA517EA-4EE2-4237-8D33-BB9BCF5DE908}" presName="accentRepeatNode" presStyleLbl="solidFgAcc1" presStyleIdx="6" presStyleCnt="7"/>
      <dgm:spPr/>
    </dgm:pt>
  </dgm:ptLst>
  <dgm:cxnLst>
    <dgm:cxn modelId="{1A53CE2C-9708-48F2-B93D-7460443DBFC8}" type="presOf" srcId="{AFDE5ED4-C3C1-4482-9393-212A7F5818CC}" destId="{32176664-5CE0-41F5-BDFD-6FBC7EBE24C2}" srcOrd="0" destOrd="0" presId="urn:microsoft.com/office/officeart/2008/layout/VerticalCurvedList"/>
    <dgm:cxn modelId="{540B455A-6B76-413C-A619-C526DBA9BD53}" srcId="{36987809-486C-49DC-B980-C3BCAECE3F54}" destId="{AFDE5ED4-C3C1-4482-9393-212A7F5818CC}" srcOrd="1" destOrd="0" parTransId="{5135381F-94EE-44DA-BABD-6D49F6354EC7}" sibTransId="{2C2ADB84-9BCF-420A-A165-0771528D9A95}"/>
    <dgm:cxn modelId="{56343721-BFD8-4B45-A410-94FB34A4091A}" srcId="{36987809-486C-49DC-B980-C3BCAECE3F54}" destId="{B3C59265-858A-4C0E-8E04-272385A4F6CF}" srcOrd="4" destOrd="0" parTransId="{98B7CA19-FC42-4DF9-A003-C1398890C101}" sibTransId="{D8652CDE-EE9E-4C45-A789-D7065403EC43}"/>
    <dgm:cxn modelId="{6A6A623E-C4CA-4EC6-9991-9F9D4C980518}" srcId="{36987809-486C-49DC-B980-C3BCAECE3F54}" destId="{F92B1B73-6BF0-4983-B6AB-A0DB46146BA0}" srcOrd="0" destOrd="0" parTransId="{3B4D2E71-72A9-494D-82F5-1CC6F6A9FBFB}" sibTransId="{8500FD8F-CDC0-45FF-99D3-A62CA38F2AE8}"/>
    <dgm:cxn modelId="{D6FEC2E9-F324-4CD5-B405-D4AE834FCF4C}" type="presOf" srcId="{F4D5DF4C-088D-4A4B-A515-179D29B07C4D}" destId="{C94EA960-D083-4F58-AC5D-50AC3DD97D02}" srcOrd="0" destOrd="0" presId="urn:microsoft.com/office/officeart/2008/layout/VerticalCurvedList"/>
    <dgm:cxn modelId="{41D2B57D-D826-42EE-9674-4056254A69B7}" srcId="{36987809-486C-49DC-B980-C3BCAECE3F54}" destId="{CCFDA571-41D2-4017-BE5A-E6CE16C26E6B}" srcOrd="3" destOrd="0" parTransId="{599A851C-E05F-441C-BB74-863A88E01C6A}" sibTransId="{89F5EAE9-BBEB-43F4-9D2A-B1F19B78A59E}"/>
    <dgm:cxn modelId="{5DDB276D-E217-4B3A-9D3E-B5EF93ED4645}" type="presOf" srcId="{CCFDA571-41D2-4017-BE5A-E6CE16C26E6B}" destId="{BAF58444-9836-4FFE-A983-22E7A6D9F601}" srcOrd="0" destOrd="0" presId="urn:microsoft.com/office/officeart/2008/layout/VerticalCurvedList"/>
    <dgm:cxn modelId="{660EDA70-57C9-4235-A467-903769536F18}" srcId="{36987809-486C-49DC-B980-C3BCAECE3F54}" destId="{F4D5DF4C-088D-4A4B-A515-179D29B07C4D}" srcOrd="5" destOrd="0" parTransId="{A5402D6D-6A09-4027-9BC1-326273032F04}" sibTransId="{518C7233-FE97-4206-95F6-B22B11499589}"/>
    <dgm:cxn modelId="{C8835FE0-1C6E-4772-9FEC-4C2287D2A3B5}" srcId="{36987809-486C-49DC-B980-C3BCAECE3F54}" destId="{1C937F20-04F1-4170-8C74-417B2573E4ED}" srcOrd="2" destOrd="0" parTransId="{54304C94-B873-4839-9DED-0348C6ED7601}" sibTransId="{543D970E-704D-444A-8714-A4F926423B94}"/>
    <dgm:cxn modelId="{2AFBE120-0B8B-4E70-A0C6-A0544E6FBFCE}" type="presOf" srcId="{B3C59265-858A-4C0E-8E04-272385A4F6CF}" destId="{8AF7C4D3-80A8-4B8B-8882-45959AF00C4C}" srcOrd="0" destOrd="0" presId="urn:microsoft.com/office/officeart/2008/layout/VerticalCurvedList"/>
    <dgm:cxn modelId="{AFF3F503-D714-4FE5-A680-E7750B7E5EF1}" srcId="{36987809-486C-49DC-B980-C3BCAECE3F54}" destId="{FBA517EA-4EE2-4237-8D33-BB9BCF5DE908}" srcOrd="6" destOrd="0" parTransId="{A8E9D738-58C1-4A49-B0E5-6A55CBC24330}" sibTransId="{B5B8DEE2-BF06-4BD0-8528-A37598B49371}"/>
    <dgm:cxn modelId="{5D7FBAC2-669E-4EF3-BE98-4ED459EAC10F}" type="presOf" srcId="{8500FD8F-CDC0-45FF-99D3-A62CA38F2AE8}" destId="{D785C758-483F-456A-997B-1BB5F7B27966}" srcOrd="0" destOrd="0" presId="urn:microsoft.com/office/officeart/2008/layout/VerticalCurvedList"/>
    <dgm:cxn modelId="{BE32110D-EB10-4387-A209-9BE2DAF93033}" type="presOf" srcId="{1C937F20-04F1-4170-8C74-417B2573E4ED}" destId="{48D3BDB6-8E9C-4627-8E6D-1FC945EAD406}" srcOrd="0" destOrd="0" presId="urn:microsoft.com/office/officeart/2008/layout/VerticalCurvedList"/>
    <dgm:cxn modelId="{C203E56D-7588-48AC-9461-2B4605DEF29F}" type="presOf" srcId="{FBA517EA-4EE2-4237-8D33-BB9BCF5DE908}" destId="{73ABD353-510D-41BC-BFEC-6015225E101F}" srcOrd="0" destOrd="0" presId="urn:microsoft.com/office/officeart/2008/layout/VerticalCurvedList"/>
    <dgm:cxn modelId="{66595820-7513-445C-A416-41C993C37C42}" type="presOf" srcId="{F92B1B73-6BF0-4983-B6AB-A0DB46146BA0}" destId="{ADF39DB4-748B-4605-969C-9D713AE31692}" srcOrd="0" destOrd="0" presId="urn:microsoft.com/office/officeart/2008/layout/VerticalCurvedList"/>
    <dgm:cxn modelId="{AE72FC64-3500-4D83-9F9D-AEABE9FFC646}" type="presOf" srcId="{36987809-486C-49DC-B980-C3BCAECE3F54}" destId="{61B56E37-0E3F-4BCC-8618-F812CF5AF449}" srcOrd="0" destOrd="0" presId="urn:microsoft.com/office/officeart/2008/layout/VerticalCurvedList"/>
    <dgm:cxn modelId="{D2B82A20-E35B-4E7C-B9F0-3F7EEEDC40CA}" type="presParOf" srcId="{61B56E37-0E3F-4BCC-8618-F812CF5AF449}" destId="{0FD22DC7-CDAA-4418-A29F-A4294CD69CF1}" srcOrd="0" destOrd="0" presId="urn:microsoft.com/office/officeart/2008/layout/VerticalCurvedList"/>
    <dgm:cxn modelId="{56A2A2A5-C968-4272-B994-5EB07EFF2146}" type="presParOf" srcId="{0FD22DC7-CDAA-4418-A29F-A4294CD69CF1}" destId="{49846FDB-45B6-4452-B4BA-E71EC61738C0}" srcOrd="0" destOrd="0" presId="urn:microsoft.com/office/officeart/2008/layout/VerticalCurvedList"/>
    <dgm:cxn modelId="{14C430AB-DFF5-4A69-913A-E5B7FB5EF09E}" type="presParOf" srcId="{49846FDB-45B6-4452-B4BA-E71EC61738C0}" destId="{BA784CEF-CC22-4716-AE6B-BFF657DABC4F}" srcOrd="0" destOrd="0" presId="urn:microsoft.com/office/officeart/2008/layout/VerticalCurvedList"/>
    <dgm:cxn modelId="{9D38B951-DEC9-4A8B-A4BC-45219642F45A}" type="presParOf" srcId="{49846FDB-45B6-4452-B4BA-E71EC61738C0}" destId="{D785C758-483F-456A-997B-1BB5F7B27966}" srcOrd="1" destOrd="0" presId="urn:microsoft.com/office/officeart/2008/layout/VerticalCurvedList"/>
    <dgm:cxn modelId="{3E92EA54-63CE-441C-BBED-ADBF5963507F}" type="presParOf" srcId="{49846FDB-45B6-4452-B4BA-E71EC61738C0}" destId="{FA889710-B824-48A3-BDA9-58CA6D44AC8F}" srcOrd="2" destOrd="0" presId="urn:microsoft.com/office/officeart/2008/layout/VerticalCurvedList"/>
    <dgm:cxn modelId="{AACB8429-0EAE-4B46-B320-F49F8302B0C8}" type="presParOf" srcId="{49846FDB-45B6-4452-B4BA-E71EC61738C0}" destId="{8C97BC3B-6E67-4B53-A6E2-A865072E18D4}" srcOrd="3" destOrd="0" presId="urn:microsoft.com/office/officeart/2008/layout/VerticalCurvedList"/>
    <dgm:cxn modelId="{63108AD0-6877-4454-9AA3-4CD7123973EF}" type="presParOf" srcId="{0FD22DC7-CDAA-4418-A29F-A4294CD69CF1}" destId="{ADF39DB4-748B-4605-969C-9D713AE31692}" srcOrd="1" destOrd="0" presId="urn:microsoft.com/office/officeart/2008/layout/VerticalCurvedList"/>
    <dgm:cxn modelId="{CA1A2B80-E5C9-43B9-A4D4-2E4932111F10}" type="presParOf" srcId="{0FD22DC7-CDAA-4418-A29F-A4294CD69CF1}" destId="{B84AF296-23CE-4512-9075-DC3CC909C63F}" srcOrd="2" destOrd="0" presId="urn:microsoft.com/office/officeart/2008/layout/VerticalCurvedList"/>
    <dgm:cxn modelId="{D6C07210-5988-481C-834E-1E5661107CFE}" type="presParOf" srcId="{B84AF296-23CE-4512-9075-DC3CC909C63F}" destId="{A78D2C2F-658B-4EEF-8597-D496594D397F}" srcOrd="0" destOrd="0" presId="urn:microsoft.com/office/officeart/2008/layout/VerticalCurvedList"/>
    <dgm:cxn modelId="{C4C4EA1A-38A2-45DC-B6D9-5327A39B0066}" type="presParOf" srcId="{0FD22DC7-CDAA-4418-A29F-A4294CD69CF1}" destId="{32176664-5CE0-41F5-BDFD-6FBC7EBE24C2}" srcOrd="3" destOrd="0" presId="urn:microsoft.com/office/officeart/2008/layout/VerticalCurvedList"/>
    <dgm:cxn modelId="{BBDACAF9-EAB7-48D3-AEAB-343D3642C92B}" type="presParOf" srcId="{0FD22DC7-CDAA-4418-A29F-A4294CD69CF1}" destId="{6E81F7E6-8C59-4AE4-A8EC-31F92E0190CC}" srcOrd="4" destOrd="0" presId="urn:microsoft.com/office/officeart/2008/layout/VerticalCurvedList"/>
    <dgm:cxn modelId="{D6A6DA95-DFB6-4FD1-94CA-D44007979F9D}" type="presParOf" srcId="{6E81F7E6-8C59-4AE4-A8EC-31F92E0190CC}" destId="{F27E69D1-E44D-4005-8883-9D571F7D7C59}" srcOrd="0" destOrd="0" presId="urn:microsoft.com/office/officeart/2008/layout/VerticalCurvedList"/>
    <dgm:cxn modelId="{25FAE876-66BA-4FD0-9DE8-54C08B95CEC4}" type="presParOf" srcId="{0FD22DC7-CDAA-4418-A29F-A4294CD69CF1}" destId="{48D3BDB6-8E9C-4627-8E6D-1FC945EAD406}" srcOrd="5" destOrd="0" presId="urn:microsoft.com/office/officeart/2008/layout/VerticalCurvedList"/>
    <dgm:cxn modelId="{71584D79-5F2E-4A67-BE99-2CBA36EF0E28}" type="presParOf" srcId="{0FD22DC7-CDAA-4418-A29F-A4294CD69CF1}" destId="{0CA7EC81-C818-4785-9009-F0821BF4395C}" srcOrd="6" destOrd="0" presId="urn:microsoft.com/office/officeart/2008/layout/VerticalCurvedList"/>
    <dgm:cxn modelId="{1296EF26-EBE9-4364-8DD1-92094948FC49}" type="presParOf" srcId="{0CA7EC81-C818-4785-9009-F0821BF4395C}" destId="{EC083B4B-85A5-494B-90C3-12286B28AFFF}" srcOrd="0" destOrd="0" presId="urn:microsoft.com/office/officeart/2008/layout/VerticalCurvedList"/>
    <dgm:cxn modelId="{67781380-4E8E-4B9F-97D0-6D11922EA5B9}" type="presParOf" srcId="{0FD22DC7-CDAA-4418-A29F-A4294CD69CF1}" destId="{BAF58444-9836-4FFE-A983-22E7A6D9F601}" srcOrd="7" destOrd="0" presId="urn:microsoft.com/office/officeart/2008/layout/VerticalCurvedList"/>
    <dgm:cxn modelId="{3A8C5D2C-E59B-48DB-95E0-0738828D3642}" type="presParOf" srcId="{0FD22DC7-CDAA-4418-A29F-A4294CD69CF1}" destId="{9A4E6FE8-5F5B-441C-84F8-26D04CDB55BB}" srcOrd="8" destOrd="0" presId="urn:microsoft.com/office/officeart/2008/layout/VerticalCurvedList"/>
    <dgm:cxn modelId="{8A84BF3D-0221-46D5-9DFD-51EBCAE72DCB}" type="presParOf" srcId="{9A4E6FE8-5F5B-441C-84F8-26D04CDB55BB}" destId="{D17087CF-C0B6-4F74-A7C5-4EBF41045EF5}" srcOrd="0" destOrd="0" presId="urn:microsoft.com/office/officeart/2008/layout/VerticalCurvedList"/>
    <dgm:cxn modelId="{4D05FE39-E5BC-4DE9-ACB8-4B39951735CF}" type="presParOf" srcId="{0FD22DC7-CDAA-4418-A29F-A4294CD69CF1}" destId="{8AF7C4D3-80A8-4B8B-8882-45959AF00C4C}" srcOrd="9" destOrd="0" presId="urn:microsoft.com/office/officeart/2008/layout/VerticalCurvedList"/>
    <dgm:cxn modelId="{8F3E470B-CAA4-4495-8D5E-288A21EDF79F}" type="presParOf" srcId="{0FD22DC7-CDAA-4418-A29F-A4294CD69CF1}" destId="{991561AC-EA32-4BBD-9114-DE62F433EF18}" srcOrd="10" destOrd="0" presId="urn:microsoft.com/office/officeart/2008/layout/VerticalCurvedList"/>
    <dgm:cxn modelId="{447D3506-DF14-47D6-BF92-2CDD41BE4A31}" type="presParOf" srcId="{991561AC-EA32-4BBD-9114-DE62F433EF18}" destId="{E63C3FEF-43F4-4576-BE39-CA23C98FB917}" srcOrd="0" destOrd="0" presId="urn:microsoft.com/office/officeart/2008/layout/VerticalCurvedList"/>
    <dgm:cxn modelId="{DE3E0385-6D34-42AE-A3A9-9A46C0B3F0C9}" type="presParOf" srcId="{0FD22DC7-CDAA-4418-A29F-A4294CD69CF1}" destId="{C94EA960-D083-4F58-AC5D-50AC3DD97D02}" srcOrd="11" destOrd="0" presId="urn:microsoft.com/office/officeart/2008/layout/VerticalCurvedList"/>
    <dgm:cxn modelId="{26583EBF-15EB-4869-B5C4-C45D0F45D1ED}" type="presParOf" srcId="{0FD22DC7-CDAA-4418-A29F-A4294CD69CF1}" destId="{651A7009-CE34-45C2-927A-0CF9C54F61EB}" srcOrd="12" destOrd="0" presId="urn:microsoft.com/office/officeart/2008/layout/VerticalCurvedList"/>
    <dgm:cxn modelId="{4E150CFC-F3D8-45CD-A571-D66EF1FD46B0}" type="presParOf" srcId="{651A7009-CE34-45C2-927A-0CF9C54F61EB}" destId="{CF17F9C2-C6D7-47D1-823E-B1B4D9C9383E}" srcOrd="0" destOrd="0" presId="urn:microsoft.com/office/officeart/2008/layout/VerticalCurvedList"/>
    <dgm:cxn modelId="{BD9C17EC-AC51-4149-AE35-A587F700C511}" type="presParOf" srcId="{0FD22DC7-CDAA-4418-A29F-A4294CD69CF1}" destId="{73ABD353-510D-41BC-BFEC-6015225E101F}" srcOrd="13" destOrd="0" presId="urn:microsoft.com/office/officeart/2008/layout/VerticalCurvedList"/>
    <dgm:cxn modelId="{0EB19870-D650-4F23-BF32-6AA7FB325720}" type="presParOf" srcId="{0FD22DC7-CDAA-4418-A29F-A4294CD69CF1}" destId="{9F816FC5-E609-4B5E-9F69-24AA34CA57B5}" srcOrd="14" destOrd="0" presId="urn:microsoft.com/office/officeart/2008/layout/VerticalCurvedList"/>
    <dgm:cxn modelId="{709E2516-EF3A-4CC2-93B8-1BD45126B9E0}" type="presParOf" srcId="{9F816FC5-E609-4B5E-9F69-24AA34CA57B5}" destId="{A06B7F60-2094-47E3-8163-0B303B1994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5C758-483F-456A-997B-1BB5F7B27966}">
      <dsp:nvSpPr>
        <dsp:cNvPr id="0" name=""/>
        <dsp:cNvSpPr/>
      </dsp:nvSpPr>
      <dsp:spPr>
        <a:xfrm>
          <a:off x="-3703485" y="-568975"/>
          <a:ext cx="4414550" cy="4414550"/>
        </a:xfrm>
        <a:prstGeom prst="blockArc">
          <a:avLst>
            <a:gd name="adj1" fmla="val 18900000"/>
            <a:gd name="adj2" fmla="val 2700000"/>
            <a:gd name="adj3" fmla="val 489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39DB4-748B-4605-969C-9D713AE31692}">
      <dsp:nvSpPr>
        <dsp:cNvPr id="0" name=""/>
        <dsp:cNvSpPr/>
      </dsp:nvSpPr>
      <dsp:spPr>
        <a:xfrm>
          <a:off x="230845" y="148954"/>
          <a:ext cx="3384003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Journalism</a:t>
          </a:r>
          <a:endParaRPr lang="en-US" sz="1400" kern="1200" dirty="0"/>
        </a:p>
      </dsp:txBody>
      <dsp:txXfrm>
        <a:off x="230845" y="148954"/>
        <a:ext cx="3384003" cy="297777"/>
      </dsp:txXfrm>
    </dsp:sp>
    <dsp:sp modelId="{A78D2C2F-658B-4EEF-8597-D496594D397F}">
      <dsp:nvSpPr>
        <dsp:cNvPr id="0" name=""/>
        <dsp:cNvSpPr/>
      </dsp:nvSpPr>
      <dsp:spPr>
        <a:xfrm>
          <a:off x="44734" y="111732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76664-5CE0-41F5-BDFD-6FBC7EBE24C2}">
      <dsp:nvSpPr>
        <dsp:cNvPr id="0" name=""/>
        <dsp:cNvSpPr/>
      </dsp:nvSpPr>
      <dsp:spPr>
        <a:xfrm>
          <a:off x="500509" y="595882"/>
          <a:ext cx="3114339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Economics</a:t>
          </a:r>
          <a:endParaRPr lang="en-US" sz="1400" kern="1200" dirty="0"/>
        </a:p>
      </dsp:txBody>
      <dsp:txXfrm>
        <a:off x="500509" y="595882"/>
        <a:ext cx="3114339" cy="297777"/>
      </dsp:txXfrm>
    </dsp:sp>
    <dsp:sp modelId="{F27E69D1-E44D-4005-8883-9D571F7D7C59}">
      <dsp:nvSpPr>
        <dsp:cNvPr id="0" name=""/>
        <dsp:cNvSpPr/>
      </dsp:nvSpPr>
      <dsp:spPr>
        <a:xfrm>
          <a:off x="314398" y="558660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8F42A-B9DA-4DB3-AC12-F6B133BBF5E5}">
      <dsp:nvSpPr>
        <dsp:cNvPr id="0" name=""/>
        <dsp:cNvSpPr/>
      </dsp:nvSpPr>
      <dsp:spPr>
        <a:xfrm>
          <a:off x="648284" y="1042483"/>
          <a:ext cx="2966565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Psychology</a:t>
          </a:r>
          <a:endParaRPr lang="en-US" sz="1400" kern="1200" dirty="0"/>
        </a:p>
      </dsp:txBody>
      <dsp:txXfrm>
        <a:off x="648284" y="1042483"/>
        <a:ext cx="2966565" cy="297777"/>
      </dsp:txXfrm>
    </dsp:sp>
    <dsp:sp modelId="{64160CAB-66B5-41CF-B67F-331803A6BF1E}">
      <dsp:nvSpPr>
        <dsp:cNvPr id="0" name=""/>
        <dsp:cNvSpPr/>
      </dsp:nvSpPr>
      <dsp:spPr>
        <a:xfrm>
          <a:off x="462173" y="1005260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F87F6-D1E0-4238-81D7-ABC05E2A416A}">
      <dsp:nvSpPr>
        <dsp:cNvPr id="0" name=""/>
        <dsp:cNvSpPr/>
      </dsp:nvSpPr>
      <dsp:spPr>
        <a:xfrm>
          <a:off x="695467" y="1489411"/>
          <a:ext cx="2919382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International Relations</a:t>
          </a:r>
          <a:endParaRPr lang="en-US" sz="1400" kern="1200" dirty="0"/>
        </a:p>
      </dsp:txBody>
      <dsp:txXfrm>
        <a:off x="695467" y="1489411"/>
        <a:ext cx="2919382" cy="297777"/>
      </dsp:txXfrm>
    </dsp:sp>
    <dsp:sp modelId="{E2FACE10-12A3-4AAA-BF43-5A959A80F087}">
      <dsp:nvSpPr>
        <dsp:cNvPr id="0" name=""/>
        <dsp:cNvSpPr/>
      </dsp:nvSpPr>
      <dsp:spPr>
        <a:xfrm>
          <a:off x="509356" y="1452189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800F5-D3A4-46C0-9222-DDCCAEEE8162}">
      <dsp:nvSpPr>
        <dsp:cNvPr id="0" name=""/>
        <dsp:cNvSpPr/>
      </dsp:nvSpPr>
      <dsp:spPr>
        <a:xfrm>
          <a:off x="648284" y="1936339"/>
          <a:ext cx="2966565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Probability and Statistics</a:t>
          </a:r>
          <a:endParaRPr lang="en-US" sz="1400" kern="1200" dirty="0"/>
        </a:p>
      </dsp:txBody>
      <dsp:txXfrm>
        <a:off x="648284" y="1936339"/>
        <a:ext cx="2966565" cy="297777"/>
      </dsp:txXfrm>
    </dsp:sp>
    <dsp:sp modelId="{A3253404-E93A-4F42-A2BD-E0B9884D17E7}">
      <dsp:nvSpPr>
        <dsp:cNvPr id="0" name=""/>
        <dsp:cNvSpPr/>
      </dsp:nvSpPr>
      <dsp:spPr>
        <a:xfrm>
          <a:off x="462173" y="1899117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EA960-D083-4F58-AC5D-50AC3DD97D02}">
      <dsp:nvSpPr>
        <dsp:cNvPr id="0" name=""/>
        <dsp:cNvSpPr/>
      </dsp:nvSpPr>
      <dsp:spPr>
        <a:xfrm>
          <a:off x="500509" y="2382940"/>
          <a:ext cx="3114339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Forensics</a:t>
          </a:r>
          <a:endParaRPr lang="en-US" sz="1400" kern="1200" dirty="0"/>
        </a:p>
      </dsp:txBody>
      <dsp:txXfrm>
        <a:off x="500509" y="2382940"/>
        <a:ext cx="3114339" cy="297777"/>
      </dsp:txXfrm>
    </dsp:sp>
    <dsp:sp modelId="{CF17F9C2-C6D7-47D1-823E-B1B4D9C9383E}">
      <dsp:nvSpPr>
        <dsp:cNvPr id="0" name=""/>
        <dsp:cNvSpPr/>
      </dsp:nvSpPr>
      <dsp:spPr>
        <a:xfrm>
          <a:off x="314398" y="2345717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BD353-510D-41BC-BFEC-6015225E101F}">
      <dsp:nvSpPr>
        <dsp:cNvPr id="0" name=""/>
        <dsp:cNvSpPr/>
      </dsp:nvSpPr>
      <dsp:spPr>
        <a:xfrm>
          <a:off x="230845" y="2829868"/>
          <a:ext cx="3384003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Human Anatomy and Physiology</a:t>
          </a:r>
          <a:endParaRPr lang="en-US" sz="1400" kern="1200" dirty="0"/>
        </a:p>
      </dsp:txBody>
      <dsp:txXfrm>
        <a:off x="230845" y="2829868"/>
        <a:ext cx="3384003" cy="297777"/>
      </dsp:txXfrm>
    </dsp:sp>
    <dsp:sp modelId="{A06B7F60-2094-47E3-8163-0B303B199436}">
      <dsp:nvSpPr>
        <dsp:cNvPr id="0" name=""/>
        <dsp:cNvSpPr/>
      </dsp:nvSpPr>
      <dsp:spPr>
        <a:xfrm>
          <a:off x="44734" y="2792646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5C758-483F-456A-997B-1BB5F7B27966}">
      <dsp:nvSpPr>
        <dsp:cNvPr id="0" name=""/>
        <dsp:cNvSpPr/>
      </dsp:nvSpPr>
      <dsp:spPr>
        <a:xfrm>
          <a:off x="-3703485" y="-568975"/>
          <a:ext cx="4414550" cy="4414550"/>
        </a:xfrm>
        <a:prstGeom prst="blockArc">
          <a:avLst>
            <a:gd name="adj1" fmla="val 18900000"/>
            <a:gd name="adj2" fmla="val 2700000"/>
            <a:gd name="adj3" fmla="val 489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39DB4-748B-4605-969C-9D713AE31692}">
      <dsp:nvSpPr>
        <dsp:cNvPr id="0" name=""/>
        <dsp:cNvSpPr/>
      </dsp:nvSpPr>
      <dsp:spPr>
        <a:xfrm>
          <a:off x="230845" y="148954"/>
          <a:ext cx="3384003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Chinese/Italian/Latin</a:t>
          </a:r>
          <a:endParaRPr lang="en-US" sz="1400" kern="1200" dirty="0"/>
        </a:p>
      </dsp:txBody>
      <dsp:txXfrm>
        <a:off x="230845" y="148954"/>
        <a:ext cx="3384003" cy="297777"/>
      </dsp:txXfrm>
    </dsp:sp>
    <dsp:sp modelId="{A78D2C2F-658B-4EEF-8597-D496594D397F}">
      <dsp:nvSpPr>
        <dsp:cNvPr id="0" name=""/>
        <dsp:cNvSpPr/>
      </dsp:nvSpPr>
      <dsp:spPr>
        <a:xfrm>
          <a:off x="44734" y="111732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76664-5CE0-41F5-BDFD-6FBC7EBE24C2}">
      <dsp:nvSpPr>
        <dsp:cNvPr id="0" name=""/>
        <dsp:cNvSpPr/>
      </dsp:nvSpPr>
      <dsp:spPr>
        <a:xfrm>
          <a:off x="500509" y="595882"/>
          <a:ext cx="3114339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Jazz Ensemble</a:t>
          </a:r>
          <a:endParaRPr lang="en-US" sz="1400" kern="1200" dirty="0"/>
        </a:p>
      </dsp:txBody>
      <dsp:txXfrm>
        <a:off x="500509" y="595882"/>
        <a:ext cx="3114339" cy="297777"/>
      </dsp:txXfrm>
    </dsp:sp>
    <dsp:sp modelId="{F27E69D1-E44D-4005-8883-9D571F7D7C59}">
      <dsp:nvSpPr>
        <dsp:cNvPr id="0" name=""/>
        <dsp:cNvSpPr/>
      </dsp:nvSpPr>
      <dsp:spPr>
        <a:xfrm>
          <a:off x="314398" y="558660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3BDB6-8E9C-4627-8E6D-1FC945EAD406}">
      <dsp:nvSpPr>
        <dsp:cNvPr id="0" name=""/>
        <dsp:cNvSpPr/>
      </dsp:nvSpPr>
      <dsp:spPr>
        <a:xfrm>
          <a:off x="648284" y="1042483"/>
          <a:ext cx="2966565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Chamber Orchestra</a:t>
          </a:r>
          <a:endParaRPr lang="en-US" sz="1400" kern="1200" dirty="0"/>
        </a:p>
      </dsp:txBody>
      <dsp:txXfrm>
        <a:off x="648284" y="1042483"/>
        <a:ext cx="2966565" cy="297777"/>
      </dsp:txXfrm>
    </dsp:sp>
    <dsp:sp modelId="{EC083B4B-85A5-494B-90C3-12286B28AFFF}">
      <dsp:nvSpPr>
        <dsp:cNvPr id="0" name=""/>
        <dsp:cNvSpPr/>
      </dsp:nvSpPr>
      <dsp:spPr>
        <a:xfrm>
          <a:off x="462173" y="1005260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58444-9836-4FFE-A983-22E7A6D9F601}">
      <dsp:nvSpPr>
        <dsp:cNvPr id="0" name=""/>
        <dsp:cNvSpPr/>
      </dsp:nvSpPr>
      <dsp:spPr>
        <a:xfrm>
          <a:off x="695467" y="1489411"/>
          <a:ext cx="2919382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 Dimensional  Design</a:t>
          </a:r>
          <a:endParaRPr lang="en-US" sz="1400" kern="1200" dirty="0"/>
        </a:p>
      </dsp:txBody>
      <dsp:txXfrm>
        <a:off x="695467" y="1489411"/>
        <a:ext cx="2919382" cy="297777"/>
      </dsp:txXfrm>
    </dsp:sp>
    <dsp:sp modelId="{D17087CF-C0B6-4F74-A7C5-4EBF41045EF5}">
      <dsp:nvSpPr>
        <dsp:cNvPr id="0" name=""/>
        <dsp:cNvSpPr/>
      </dsp:nvSpPr>
      <dsp:spPr>
        <a:xfrm>
          <a:off x="509356" y="1452189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7C4D3-80A8-4B8B-8882-45959AF00C4C}">
      <dsp:nvSpPr>
        <dsp:cNvPr id="0" name=""/>
        <dsp:cNvSpPr/>
      </dsp:nvSpPr>
      <dsp:spPr>
        <a:xfrm>
          <a:off x="648284" y="1936339"/>
          <a:ext cx="2966565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Digital Photography</a:t>
          </a:r>
          <a:endParaRPr lang="en-US" sz="1400" kern="1200" dirty="0"/>
        </a:p>
      </dsp:txBody>
      <dsp:txXfrm>
        <a:off x="648284" y="1936339"/>
        <a:ext cx="2966565" cy="297777"/>
      </dsp:txXfrm>
    </dsp:sp>
    <dsp:sp modelId="{E63C3FEF-43F4-4576-BE39-CA23C98FB917}">
      <dsp:nvSpPr>
        <dsp:cNvPr id="0" name=""/>
        <dsp:cNvSpPr/>
      </dsp:nvSpPr>
      <dsp:spPr>
        <a:xfrm>
          <a:off x="462173" y="1899117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EA960-D083-4F58-AC5D-50AC3DD97D02}">
      <dsp:nvSpPr>
        <dsp:cNvPr id="0" name=""/>
        <dsp:cNvSpPr/>
      </dsp:nvSpPr>
      <dsp:spPr>
        <a:xfrm>
          <a:off x="500509" y="2382940"/>
          <a:ext cx="3114339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Child Development</a:t>
          </a:r>
          <a:endParaRPr lang="en-US" sz="1400" kern="1200" dirty="0"/>
        </a:p>
      </dsp:txBody>
      <dsp:txXfrm>
        <a:off x="500509" y="2382940"/>
        <a:ext cx="3114339" cy="297777"/>
      </dsp:txXfrm>
    </dsp:sp>
    <dsp:sp modelId="{CF17F9C2-C6D7-47D1-823E-B1B4D9C9383E}">
      <dsp:nvSpPr>
        <dsp:cNvPr id="0" name=""/>
        <dsp:cNvSpPr/>
      </dsp:nvSpPr>
      <dsp:spPr>
        <a:xfrm>
          <a:off x="314398" y="2345717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BD353-510D-41BC-BFEC-6015225E101F}">
      <dsp:nvSpPr>
        <dsp:cNvPr id="0" name=""/>
        <dsp:cNvSpPr/>
      </dsp:nvSpPr>
      <dsp:spPr>
        <a:xfrm>
          <a:off x="230845" y="2829868"/>
          <a:ext cx="3384003" cy="297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36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CAD Drafting and Animation</a:t>
          </a:r>
          <a:endParaRPr lang="en-US" sz="1400" kern="1200" dirty="0"/>
        </a:p>
      </dsp:txBody>
      <dsp:txXfrm>
        <a:off x="230845" y="2829868"/>
        <a:ext cx="3384003" cy="297777"/>
      </dsp:txXfrm>
    </dsp:sp>
    <dsp:sp modelId="{A06B7F60-2094-47E3-8163-0B303B199436}">
      <dsp:nvSpPr>
        <dsp:cNvPr id="0" name=""/>
        <dsp:cNvSpPr/>
      </dsp:nvSpPr>
      <dsp:spPr>
        <a:xfrm>
          <a:off x="44734" y="2792646"/>
          <a:ext cx="372221" cy="372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7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7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CBD70F1-BEC3-4DEA-8199-9C5A3AEA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5" y="4416429"/>
            <a:ext cx="51371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5" tIns="45757" rIns="91515" bIns="45757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F5DDC38-3B84-4F53-AD7E-659127AAC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9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94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5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7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40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74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05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40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96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7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0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3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27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00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4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7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76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446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654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2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0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3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0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2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05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00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2D6F83-4C53-4B1C-B214-60067B617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E3D220-8B12-4A39-8D88-1BC90E25AF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23CFBC-7A0E-4086-8F4C-3802970DC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CC625E-4140-4B64-8975-9F46FF7F9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344EEF-0D9E-46BC-BB83-E855272BD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B212DD-61B0-4F41-91A4-5E41274C43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8F48C7-DF3A-4B40-B960-75013C8BD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F9914E-77D3-4F7E-8B54-7BF6419D7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324827C-622D-4341-8513-8A32EDA8CE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6BE41A-001C-439F-85FB-6E5E90D85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523B58D-05A0-42CF-96E5-649A52A19F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2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1.x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3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Excel_Worksheet5.xlsx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4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ap_of_Connecticut_highlighting_Fairfield_County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59" y="228600"/>
            <a:ext cx="7867083" cy="1905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800" dirty="0"/>
              <a:t>Fairfield Board of Education</a:t>
            </a:r>
            <a:br>
              <a:rPr lang="en-US" sz="3800" dirty="0"/>
            </a:br>
            <a:r>
              <a:rPr lang="en-US" sz="3800" dirty="0"/>
              <a:t>Proposed Operating Budget</a:t>
            </a:r>
            <a:br>
              <a:rPr lang="en-US" sz="3800" dirty="0"/>
            </a:br>
            <a:r>
              <a:rPr lang="en-US" sz="3800" dirty="0"/>
              <a:t>2013-2014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1279" y="5105400"/>
            <a:ext cx="8461443" cy="15085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Philip Dwyer,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Board of Education Chairman</a:t>
            </a:r>
          </a:p>
          <a:p>
            <a:pPr marL="82296"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David G. Title, Superintendent of Schools</a:t>
            </a:r>
          </a:p>
          <a:p>
            <a:pPr marL="82296"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5, 2013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398128"/>
              </p:ext>
            </p:extLst>
          </p:nvPr>
        </p:nvGraphicFramePr>
        <p:xfrm>
          <a:off x="3671888" y="2528888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Bitmap Image" r:id="rId4" imgW="0" imgH="0" progId="Paint.Picture">
                  <p:embed/>
                </p:oleObj>
              </mc:Choice>
              <mc:Fallback>
                <p:oleObj name="Bitmap Image" r:id="rId4" imgW="0" imgH="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2528888"/>
                        <a:ext cx="180022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4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140" y="2219325"/>
            <a:ext cx="312572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 smtClean="0"/>
              <a:t>CMT/CAPT Highlights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19100" y="2514600"/>
            <a:ext cx="8305800" cy="2895600"/>
          </a:xfrm>
        </p:spPr>
        <p:txBody>
          <a:bodyPr>
            <a:noAutofit/>
          </a:bodyPr>
          <a:lstStyle/>
          <a:p>
            <a:pPr marL="460375" lvl="0" indent="-460375"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</a:rPr>
              <a:t>We consistently score 20-25 percentage points above State </a:t>
            </a:r>
            <a:r>
              <a:rPr lang="en-US" dirty="0" smtClean="0">
                <a:solidFill>
                  <a:schemeClr val="tx1"/>
                </a:solidFill>
              </a:rPr>
              <a:t>averages</a:t>
            </a:r>
          </a:p>
          <a:p>
            <a:pPr marL="460375" lvl="0" indent="-460375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Grade Reading, for the third consecutive year, was over 91 percent at Goal</a:t>
            </a:r>
          </a:p>
          <a:p>
            <a:pPr marL="460375" lvl="0" indent="-460375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 Reading increased by more than 8 percentage points from 2011 to </a:t>
            </a:r>
            <a:r>
              <a:rPr lang="en-US" dirty="0" smtClean="0">
                <a:solidFill>
                  <a:schemeClr val="tx1"/>
                </a:solidFill>
              </a:rPr>
              <a:t>2012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566160"/>
            <a:ext cx="4267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endParaRPr lang="en-US" sz="2000" b="0" dirty="0" smtClean="0"/>
          </a:p>
          <a:p>
            <a:pPr marL="402336" lvl="1" indent="0" fontAlgn="auto">
              <a:spcAft>
                <a:spcPts val="0"/>
              </a:spcAft>
              <a:buFont typeface="Wingdings" pitchFamily="2" charset="2"/>
              <a:buNone/>
            </a:pPr>
            <a:endParaRPr lang="en-US" sz="2000" b="0" dirty="0"/>
          </a:p>
        </p:txBody>
      </p:sp>
      <p:sp>
        <p:nvSpPr>
          <p:cNvPr id="8" name="Oval 7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1156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914400"/>
            <a:ext cx="6286500" cy="609600"/>
          </a:xfrm>
        </p:spPr>
        <p:txBody>
          <a:bodyPr/>
          <a:lstStyle/>
          <a:p>
            <a:r>
              <a:rPr lang="en-US" sz="3600" dirty="0"/>
              <a:t>Some Indicators of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Dwight </a:t>
            </a:r>
            <a:r>
              <a:rPr lang="en-US" dirty="0" smtClean="0"/>
              <a:t>School named a National Blue Ribbon School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Sherman School named a Connecticut School of Distinction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The number of students enrolled in AP courses has more than doubled since 2001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90% of those students scored a 3 or higher on the AP </a:t>
            </a:r>
            <a:r>
              <a:rPr lang="en-US" dirty="0" smtClean="0"/>
              <a:t>test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90% of Fairfield graduates continue their education; 75% attend 4 year colleges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endParaRPr lang="en-US" dirty="0" smtClean="0"/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endParaRPr lang="en-US" dirty="0" smtClean="0"/>
          </a:p>
          <a:p>
            <a:pPr marL="457200" lvl="0" indent="-457200"/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292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153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28 </a:t>
            </a:r>
            <a:r>
              <a:rPr lang="en-US" dirty="0"/>
              <a:t>students from the </a:t>
            </a:r>
            <a:r>
              <a:rPr lang="en-US" dirty="0" smtClean="0"/>
              <a:t>Town </a:t>
            </a:r>
            <a:r>
              <a:rPr lang="en-US" dirty="0"/>
              <a:t>of </a:t>
            </a:r>
            <a:r>
              <a:rPr lang="en-US" dirty="0" smtClean="0"/>
              <a:t>Fairfield selected for All-State in music, the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most represented town in </a:t>
            </a:r>
            <a:r>
              <a:rPr lang="en-US" dirty="0" smtClean="0"/>
              <a:t>Connecticut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39 middle and high school students received Scholastic Art Awards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More than 50 of our high school athletes achieved state-wide recognition in the past </a:t>
            </a:r>
            <a:r>
              <a:rPr lang="en-US" dirty="0" smtClean="0"/>
              <a:t>year</a:t>
            </a: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Our athletic teams have won 4 State Championships and 2 Conference Championships in the past year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19250" y="762000"/>
            <a:ext cx="5905500" cy="609600"/>
          </a:xfrm>
        </p:spPr>
        <p:txBody>
          <a:bodyPr anchor="ctr"/>
          <a:lstStyle/>
          <a:p>
            <a:r>
              <a:rPr lang="en-US" sz="3600" dirty="0"/>
              <a:t>Indicators of Quality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5630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6705600" cy="609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Student Participation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94062"/>
              </p:ext>
            </p:extLst>
          </p:nvPr>
        </p:nvGraphicFramePr>
        <p:xfrm>
          <a:off x="762000" y="1447800"/>
          <a:ext cx="7772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240"/>
                <a:gridCol w="1178960"/>
                <a:gridCol w="3886200"/>
              </a:tblGrid>
              <a:tr h="38370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/>
                        <a:t>Number of Students Participating in Activities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 School Athletics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820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699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875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Fall Sports</a:t>
                      </a:r>
                    </a:p>
                    <a:p>
                      <a:pPr algn="l"/>
                      <a:r>
                        <a:rPr lang="en-US" sz="2000" dirty="0" smtClean="0"/>
                        <a:t>Winter Sports</a:t>
                      </a:r>
                    </a:p>
                    <a:p>
                      <a:pPr algn="l"/>
                      <a:r>
                        <a:rPr lang="en-US" sz="2000" dirty="0" smtClean="0"/>
                        <a:t>Spring Sports</a:t>
                      </a:r>
                      <a:endParaRPr lang="en-US" sz="20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School Music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200+</a:t>
                      </a:r>
                    </a:p>
                    <a:p>
                      <a:pPr algn="ctr"/>
                      <a:r>
                        <a:rPr lang="en-US" sz="2000" dirty="0" smtClean="0"/>
                        <a:t>250+</a:t>
                      </a:r>
                    </a:p>
                    <a:p>
                      <a:pPr algn="ctr"/>
                      <a:r>
                        <a:rPr lang="en-US" sz="2000" dirty="0" smtClean="0"/>
                        <a:t>225+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Choral </a:t>
                      </a:r>
                    </a:p>
                    <a:p>
                      <a:pPr algn="l"/>
                      <a:r>
                        <a:rPr lang="en-US" sz="2000" dirty="0" smtClean="0"/>
                        <a:t>Orchestra </a:t>
                      </a:r>
                    </a:p>
                    <a:p>
                      <a:pPr algn="l"/>
                      <a:r>
                        <a:rPr lang="en-US" sz="2000" dirty="0" smtClean="0"/>
                        <a:t>Band, Jazz,</a:t>
                      </a:r>
                      <a:r>
                        <a:rPr lang="en-US" sz="2000" baseline="0" dirty="0" smtClean="0"/>
                        <a:t> or</a:t>
                      </a:r>
                      <a:r>
                        <a:rPr lang="en-US" sz="2000" dirty="0" smtClean="0"/>
                        <a:t> Wind Ensembles </a:t>
                      </a:r>
                      <a:endParaRPr lang="en-US" sz="2000" dirty="0"/>
                    </a:p>
                  </a:txBody>
                  <a:tcPr/>
                </a:tc>
              </a:tr>
              <a:tr h="9740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School Extracurricular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1153</a:t>
                      </a:r>
                    </a:p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Clubs and</a:t>
                      </a:r>
                      <a:r>
                        <a:rPr lang="en-US" sz="2000" baseline="0" dirty="0" smtClean="0"/>
                        <a:t> Service Organizations</a:t>
                      </a:r>
                      <a:endParaRPr lang="en-US" sz="2000" dirty="0"/>
                    </a:p>
                  </a:txBody>
                  <a:tcPr/>
                </a:tc>
              </a:tr>
              <a:tr h="6788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Town</a:t>
                      </a:r>
                      <a:r>
                        <a:rPr lang="en-US" sz="2400" baseline="0" dirty="0" smtClean="0"/>
                        <a:t>–w</a:t>
                      </a:r>
                      <a:r>
                        <a:rPr lang="en-US" sz="2400" dirty="0" smtClean="0"/>
                        <a:t>ide</a:t>
                      </a:r>
                    </a:p>
                    <a:p>
                      <a:pPr algn="ctr"/>
                      <a:r>
                        <a:rPr lang="en-US" sz="2400" dirty="0" smtClean="0"/>
                        <a:t>Art Show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Exhibits</a:t>
                      </a:r>
                      <a:r>
                        <a:rPr lang="en-US" sz="2000" baseline="0" dirty="0" smtClean="0"/>
                        <a:t> at Fairfield University</a:t>
                      </a:r>
                      <a:endParaRPr lang="en-US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1769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914400"/>
            <a:ext cx="6591300" cy="685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 smtClean="0"/>
              <a:t>10 Years of Budget History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2133600"/>
            <a:ext cx="7787640" cy="4114800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Fairfield Public Schools has become more efficient – in 10 years we have moved from 23</a:t>
            </a:r>
            <a:r>
              <a:rPr lang="en-US" baseline="30000" dirty="0"/>
              <a:t>rd</a:t>
            </a:r>
            <a:r>
              <a:rPr lang="en-US" dirty="0"/>
              <a:t> to 61</a:t>
            </a:r>
            <a:r>
              <a:rPr lang="en-US" baseline="30000" dirty="0"/>
              <a:t>st</a:t>
            </a:r>
            <a:r>
              <a:rPr lang="en-US" dirty="0"/>
              <a:t> in the state in Per Pupil Expenditures</a:t>
            </a:r>
          </a:p>
          <a:p>
            <a:pPr marL="82296" indent="0">
              <a:buNone/>
            </a:pPr>
            <a:endParaRPr lang="en-US" sz="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Teaching staff has grown to match rising enrollment over last 10 years</a:t>
            </a:r>
          </a:p>
          <a:p>
            <a:r>
              <a:rPr lang="en-US" dirty="0"/>
              <a:t>All other staff, including administrators, has been flat or declining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870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10 Year Comparison</a:t>
            </a:r>
            <a:br>
              <a:rPr lang="en-US" sz="2800" dirty="0" smtClean="0"/>
            </a:br>
            <a:r>
              <a:rPr lang="en-US" sz="2800" dirty="0" smtClean="0"/>
              <a:t>Fairfield vs. State</a:t>
            </a:r>
            <a:r>
              <a:rPr lang="en-US" sz="2400" dirty="0" smtClean="0"/>
              <a:t> Per </a:t>
            </a:r>
            <a:r>
              <a:rPr lang="en-US" sz="2400" dirty="0"/>
              <a:t>Pupil Expenditures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819382"/>
              </p:ext>
            </p:extLst>
          </p:nvPr>
        </p:nvGraphicFramePr>
        <p:xfrm>
          <a:off x="360958" y="1752600"/>
          <a:ext cx="8422084" cy="4848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Worksheet" r:id="rId4" imgW="9353685" imgH="5010060" progId="Excel.Sheet.12">
                  <p:embed/>
                </p:oleObj>
              </mc:Choice>
              <mc:Fallback>
                <p:oleObj name="Worksheet" r:id="rId4" imgW="9353685" imgH="5010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958" y="1752600"/>
                        <a:ext cx="8422084" cy="4848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686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85800"/>
            <a:ext cx="8412480" cy="1066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10 Year Comparison</a:t>
            </a:r>
            <a:br>
              <a:rPr lang="en-US" sz="3200" dirty="0" smtClean="0"/>
            </a:br>
            <a:r>
              <a:rPr lang="en-US" sz="3200" dirty="0" smtClean="0"/>
              <a:t>Changes in  Student Enrollment &amp; Staff FTE’s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92035"/>
              </p:ext>
            </p:extLst>
          </p:nvPr>
        </p:nvGraphicFramePr>
        <p:xfrm>
          <a:off x="381000" y="2143125"/>
          <a:ext cx="8382000" cy="386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Worksheet" r:id="rId4" imgW="9563167" imgH="4410194" progId="Excel.Sheet.12">
                  <p:embed/>
                </p:oleObj>
              </mc:Choice>
              <mc:Fallback>
                <p:oleObj name="Worksheet" r:id="rId4" imgW="9563167" imgH="44101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2143125"/>
                        <a:ext cx="8382000" cy="386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6209184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 Proposed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33795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781800" cy="1066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10 Year Comparison</a:t>
            </a:r>
            <a:br>
              <a:rPr lang="en-US" sz="3200" dirty="0" smtClean="0"/>
            </a:br>
            <a:r>
              <a:rPr lang="en-US" sz="3200" dirty="0" smtClean="0"/>
              <a:t>Enrollment and Staff FTE’s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49000"/>
              </p:ext>
            </p:extLst>
          </p:nvPr>
        </p:nvGraphicFramePr>
        <p:xfrm>
          <a:off x="1186941" y="4343400"/>
          <a:ext cx="6770118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Worksheet" r:id="rId4" imgW="9525135" imgH="2838541" progId="Excel.Sheet.12">
                  <p:embed/>
                </p:oleObj>
              </mc:Choice>
              <mc:Fallback>
                <p:oleObj name="Worksheet" r:id="rId4" imgW="9525135" imgH="28385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6941" y="4343400"/>
                        <a:ext cx="6770118" cy="201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33616"/>
              </p:ext>
            </p:extLst>
          </p:nvPr>
        </p:nvGraphicFramePr>
        <p:xfrm>
          <a:off x="4724400" y="1752600"/>
          <a:ext cx="4191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68704"/>
              </p:ext>
            </p:extLst>
          </p:nvPr>
        </p:nvGraphicFramePr>
        <p:xfrm>
          <a:off x="208444" y="1752600"/>
          <a:ext cx="4349379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35574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/>
              <a:t>Cost Containment Measures</a:t>
            </a:r>
            <a:r>
              <a:rPr lang="en-US" sz="2700" dirty="0" smtClean="0"/>
              <a:t>, 2010-Present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school district has saved in excess of $4 million in the past three years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endParaRPr lang="en-US" sz="600" dirty="0"/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Moved high school start times to 7:30 a.m., eliminating 10 buses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Reduced late buses at middle schools and eliminated at high schools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Increased enforcement of penalties in transportation contract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Implemented full-day Kindergarten to eliminate extended-day transportation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Reduced ongoing software maintenance costs via new student management system 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Assigned  costs of utilities and custodial labor to Food Services Program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Reduced school allocations on a per student basis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Instituted parking fees at high school level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Reworked recycling collection</a:t>
            </a:r>
          </a:p>
          <a:p>
            <a:pPr marL="457200" indent="-457200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Streamlined  OT/PT schedule with our </a:t>
            </a:r>
            <a:r>
              <a:rPr lang="en-US" sz="2000" dirty="0" smtClean="0"/>
              <a:t>contractors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pic>
        <p:nvPicPr>
          <p:cNvPr id="10243" name="Picture 3" descr="C:\Documents and Settings\jbyrnes\Local Settings\Temporary Internet Files\Content.IE5\1ZSLPFJQ\MC9003608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219200" cy="160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78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3412"/>
            <a:ext cx="7924800" cy="6858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Cost Containment </a:t>
            </a:r>
            <a:r>
              <a:rPr lang="en-US" sz="3200" dirty="0" smtClean="0"/>
              <a:t>Measures, </a:t>
            </a:r>
            <a:r>
              <a:rPr lang="en-US" sz="3200" dirty="0"/>
              <a:t>2010-Present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24000"/>
            <a:ext cx="8412480" cy="51054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Charged tuition for previously free preschool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Revised intern program to cut substitute teacher costs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Achieved electrical and fuel savings due to rebates, usage reductions, preventative maintenance programs and the </a:t>
            </a:r>
            <a:r>
              <a:rPr lang="en-US" sz="2000" dirty="0" err="1"/>
              <a:t>EnerNoc</a:t>
            </a:r>
            <a:r>
              <a:rPr lang="en-US" sz="2000" dirty="0"/>
              <a:t> Emergency Generator Program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Saved on school services and supplies due to aggressive bidding, new scanning copiers, economies of scale and new BOF purchasing guidelines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Combined work with Town of Fairfield Dept. of Public Works on some projects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Negotiated higher employee premium cost-shares and changed  benefits of health care plans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Negotiated no increase in stipends in teacher contract for 3 years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Negotiated increase in teacher load and community size </a:t>
            </a:r>
            <a:r>
              <a:rPr lang="en-US" sz="2000" dirty="0" smtClean="0"/>
              <a:t>maximums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2717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85800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</a:rPr>
              <a:t>Fairfield Budget 2013-2014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3314700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lnSpc>
                <a:spcPct val="140000"/>
              </a:lnSpc>
            </a:pPr>
            <a:r>
              <a:rPr lang="en-US" sz="8000" dirty="0"/>
              <a:t>The Board of Education's operating budget allows us to offer a comprehensive and rigorous program of academics, athletics, arts and extra-curricular activities.</a:t>
            </a:r>
          </a:p>
        </p:txBody>
      </p:sp>
      <p:pic>
        <p:nvPicPr>
          <p:cNvPr id="11266" name="Picture 2" descr="http://t0.gstatic.com/images?q=tbn:ANd9GcRkUz85m60zol5azHFsdoJhMOSSZTKWSxhbI1LlKd6Zb2A-pBexn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dirty="0" smtClean="0"/>
              <a:t>Cost Containment Measures</a:t>
            </a:r>
            <a:br>
              <a:rPr lang="en-US" sz="3000" dirty="0" smtClean="0"/>
            </a:br>
            <a:r>
              <a:rPr lang="en-US" sz="3000" dirty="0" smtClean="0"/>
              <a:t>Examples of Personnel Reductions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1.3 Central Office </a:t>
            </a:r>
            <a:r>
              <a:rPr lang="en-US" sz="2000" dirty="0" smtClean="0"/>
              <a:t>certified </a:t>
            </a:r>
            <a:r>
              <a:rPr lang="en-US" sz="2000" dirty="0"/>
              <a:t>p</a:t>
            </a:r>
            <a:r>
              <a:rPr lang="en-US" sz="2000" dirty="0" smtClean="0"/>
              <a:t>ositions</a:t>
            </a:r>
            <a:endParaRPr lang="en-US" sz="20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1.0 high school Library Media Center </a:t>
            </a:r>
            <a:r>
              <a:rPr lang="en-US" sz="2000" dirty="0" smtClean="0"/>
              <a:t>teacher</a:t>
            </a:r>
            <a:r>
              <a:rPr lang="en-US" sz="2000" dirty="0"/>
              <a:t>, 1.0 </a:t>
            </a:r>
            <a:r>
              <a:rPr lang="en-US" sz="2000" dirty="0" smtClean="0"/>
              <a:t>teacher </a:t>
            </a:r>
            <a:r>
              <a:rPr lang="en-US" sz="2000" dirty="0"/>
              <a:t>at Alternative High School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2.2 FTE middle school certified staff, including World Language grade 6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6.5 FTE elementary certified staff, including World Language grades 4 and 5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9.0 FTE non-certified high school staff, including secretaries, library and computer lab personnel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12.8 non-certified elementary staff including media technicians and regular education paraprofessionals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Reduced work </a:t>
            </a:r>
            <a:r>
              <a:rPr lang="en-US" sz="2000" dirty="0"/>
              <a:t>year of 10.5 month certified staff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Reduced paraprofessional work year by 2 days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pic>
        <p:nvPicPr>
          <p:cNvPr id="11267" name="Picture 3" descr="C:\Documents and Settings\jbyrnes\Local Settings\Temporary Internet Files\Content.IE5\Q2DB8I3Y\MC9004415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1184275" cy="105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866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2013-2014 Budget Priorities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0580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Preserve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/>
              <a:t>our excellent instructional program as cost effectively as possible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Address</a:t>
            </a:r>
            <a:r>
              <a:rPr lang="en-US" sz="2800" dirty="0"/>
              <a:t> State Education Reform Initiatives </a:t>
            </a:r>
            <a:endParaRPr lang="en-US" sz="28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Limit</a:t>
            </a:r>
            <a:r>
              <a:rPr lang="en-US" sz="3200" b="1" dirty="0" smtClean="0"/>
              <a:t> </a:t>
            </a:r>
            <a:r>
              <a:rPr lang="en-US" sz="2800" dirty="0" smtClean="0"/>
              <a:t>increases in line items other than health </a:t>
            </a:r>
            <a:r>
              <a:rPr lang="en-US" sz="2800" dirty="0"/>
              <a:t>i</a:t>
            </a:r>
            <a:r>
              <a:rPr lang="en-US" sz="2800" dirty="0" smtClean="0"/>
              <a:t>nsurance and pension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Align </a:t>
            </a:r>
            <a:r>
              <a:rPr lang="en-US" sz="2800" dirty="0"/>
              <a:t>staff to enrollment shifts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0" y="723900"/>
            <a:ext cx="4610100" cy="571500"/>
          </a:xfrm>
        </p:spPr>
        <p:txBody>
          <a:bodyPr/>
          <a:lstStyle/>
          <a:p>
            <a:pPr algn="ctr"/>
            <a:r>
              <a:rPr lang="en-US" sz="3200" dirty="0" smtClean="0"/>
              <a:t>State Education Reform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96290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304800" y="1203697"/>
            <a:ext cx="3858422" cy="385842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tx1"/>
                </a:solidFill>
              </a:rPr>
              <a:t>New </a:t>
            </a:r>
            <a:r>
              <a:rPr lang="en-US" sz="3000" dirty="0">
                <a:solidFill>
                  <a:schemeClr val="tx1"/>
                </a:solidFill>
              </a:rPr>
              <a:t>Teacher/</a:t>
            </a:r>
          </a:p>
          <a:p>
            <a:r>
              <a:rPr lang="en-US" sz="3000" dirty="0">
                <a:solidFill>
                  <a:schemeClr val="tx1"/>
                </a:solidFill>
              </a:rPr>
              <a:t>Administrator</a:t>
            </a:r>
          </a:p>
          <a:p>
            <a:r>
              <a:rPr lang="en-US" sz="3000" dirty="0">
                <a:solidFill>
                  <a:schemeClr val="tx1"/>
                </a:solidFill>
              </a:rPr>
              <a:t>Evaluation Systems</a:t>
            </a:r>
          </a:p>
          <a:p>
            <a:pPr algn="ctr"/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93574" y="1170778"/>
            <a:ext cx="3858422" cy="385842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3000" dirty="0" smtClean="0">
                <a:solidFill>
                  <a:schemeClr val="tx1"/>
                </a:solidFill>
              </a:rPr>
              <a:t>New Common Core State Standards</a:t>
            </a:r>
          </a:p>
          <a:p>
            <a:pPr algn="r"/>
            <a:r>
              <a:rPr lang="en-US" sz="3000" dirty="0" smtClean="0">
                <a:solidFill>
                  <a:schemeClr val="tx1"/>
                </a:solidFill>
              </a:rPr>
              <a:t>For Learning</a:t>
            </a:r>
          </a:p>
          <a:p>
            <a:pPr algn="ctr"/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18989" y="2999578"/>
            <a:ext cx="3858422" cy="385842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New, Rigorous Statewide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Assessments With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Higher Stakes</a:t>
            </a:r>
          </a:p>
        </p:txBody>
      </p:sp>
      <p:sp>
        <p:nvSpPr>
          <p:cNvPr id="8" name="Oval 7"/>
          <p:cNvSpPr/>
          <p:nvPr/>
        </p:nvSpPr>
        <p:spPr>
          <a:xfrm>
            <a:off x="2667000" y="3032517"/>
            <a:ext cx="3962400" cy="3792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1203717"/>
            <a:ext cx="3882371" cy="3792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0243" y="1236636"/>
            <a:ext cx="3847536" cy="3792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358140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$</a:t>
            </a:r>
            <a:r>
              <a:rPr lang="en-US" sz="4000" dirty="0"/>
              <a:t>$</a:t>
            </a:r>
          </a:p>
          <a:p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360535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$</a:t>
            </a:r>
            <a:r>
              <a:rPr lang="en-US" sz="4000" dirty="0"/>
              <a:t>$</a:t>
            </a:r>
          </a:p>
          <a:p>
            <a:endParaRPr lang="en-US" sz="4000" dirty="0"/>
          </a:p>
        </p:txBody>
      </p:sp>
      <p:sp>
        <p:nvSpPr>
          <p:cNvPr id="13" name="Oval 12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3759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The Impact of</a:t>
            </a:r>
            <a:br>
              <a:rPr lang="en-US" sz="3200" dirty="0" smtClean="0"/>
            </a:br>
            <a:r>
              <a:rPr lang="en-US" sz="3200" dirty="0" smtClean="0"/>
              <a:t>State Education Reform Initiatives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133600"/>
            <a:ext cx="8161020" cy="3962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W</a:t>
            </a:r>
            <a:r>
              <a:rPr lang="en-US" sz="2200" dirty="0"/>
              <a:t>hen fully implemented, the workload of all school-based administrators, curriculum leaders, and central office administrators will be impacted (from 10 to 40 </a:t>
            </a:r>
            <a:r>
              <a:rPr lang="en-US" sz="2200" dirty="0" smtClean="0"/>
              <a:t>added days </a:t>
            </a:r>
            <a:r>
              <a:rPr lang="en-US" sz="2200" dirty="0"/>
              <a:t>of work depending on position)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/>
              <a:t>N</a:t>
            </a:r>
            <a:r>
              <a:rPr lang="en-US" sz="2200" dirty="0" smtClean="0"/>
              <a:t>ew </a:t>
            </a:r>
            <a:r>
              <a:rPr lang="en-US" sz="2200" dirty="0"/>
              <a:t>assessments in all content areas will need to be developed to align with Teacher Evaluation and Common Core State Standards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D</a:t>
            </a:r>
            <a:r>
              <a:rPr lang="en-US" sz="2200" dirty="0"/>
              <a:t>evelop and implement new curriculum and instruction aligned to Common Core, impacting teachers, curriculum leaders, principals,  and central office </a:t>
            </a:r>
            <a:r>
              <a:rPr lang="en-US" sz="2200" dirty="0" smtClean="0"/>
              <a:t>administrators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  <p:pic>
        <p:nvPicPr>
          <p:cNvPr id="12290" name="Picture 2" descr="C:\Documents and Settings\jbyrnes\Local Settings\Temporary Internet Files\Content.IE5\Q2DB8I3Y\MC9000135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762000" cy="80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Documents and Settings\jbyrnes\Local Settings\Temporary Internet Files\Content.IE5\NOTFDRMJ\MC9000548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6375"/>
            <a:ext cx="1062812" cy="67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66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The Impact of</a:t>
            </a:r>
            <a:br>
              <a:rPr lang="en-US" sz="3200" dirty="0" smtClean="0"/>
            </a:br>
            <a:r>
              <a:rPr lang="en-US" sz="3200" dirty="0" smtClean="0"/>
              <a:t>State Education Reform Initiatives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429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/>
              <a:t>A</a:t>
            </a:r>
            <a:r>
              <a:rPr lang="en-US" sz="2200" dirty="0" smtClean="0"/>
              <a:t>dditional </a:t>
            </a:r>
            <a:r>
              <a:rPr lang="en-US" sz="2200" dirty="0"/>
              <a:t>software acquisition and maintenance </a:t>
            </a:r>
            <a:r>
              <a:rPr lang="en-US" sz="2200" dirty="0" smtClean="0"/>
              <a:t>costs</a:t>
            </a:r>
            <a:endParaRPr lang="en-US" sz="2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U</a:t>
            </a:r>
            <a:r>
              <a:rPr lang="en-US" sz="2200" dirty="0"/>
              <a:t>pgrade technology hardware to be ready for computer-based testing in 2014-2015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A</a:t>
            </a:r>
            <a:r>
              <a:rPr lang="en-US" sz="2200" dirty="0"/>
              <a:t>ll of this is in addition to normal operations, existing District Improvement Initiatives and increasing student enrollment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N</a:t>
            </a:r>
            <a:r>
              <a:rPr lang="en-US" sz="2200" dirty="0"/>
              <a:t>o administrator FTE increases in 2013-2014 budget to accommodate these changes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  <p:pic>
        <p:nvPicPr>
          <p:cNvPr id="12290" name="Picture 2" descr="C:\Documents and Settings\jbyrnes\Local Settings\Temporary Internet Files\Content.IE5\Q2DB8I3Y\MC9000135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762000" cy="80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Documents and Settings\jbyrnes\Local Settings\Temporary Internet Files\Content.IE5\NOTFDRMJ\MC9000548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6375"/>
            <a:ext cx="1062812" cy="67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8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5943600" cy="1143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/>
              <a:t>2013-2014 </a:t>
            </a:r>
            <a:br>
              <a:rPr lang="en-US" sz="3200" dirty="0" smtClean="0"/>
            </a:br>
            <a:r>
              <a:rPr lang="en-US" sz="3200" dirty="0" smtClean="0"/>
              <a:t>Budget at a </a:t>
            </a:r>
            <a:r>
              <a:rPr lang="en-US" sz="3200" dirty="0"/>
              <a:t>G</a:t>
            </a:r>
            <a:r>
              <a:rPr lang="en-US" sz="3200" dirty="0" smtClean="0"/>
              <a:t>lance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114109"/>
              </p:ext>
            </p:extLst>
          </p:nvPr>
        </p:nvGraphicFramePr>
        <p:xfrm>
          <a:off x="1273175" y="2095500"/>
          <a:ext cx="5584825" cy="28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Worksheet" r:id="rId4" imgW="11953943" imgH="6200775" progId="Excel.Sheet.12">
                  <p:embed/>
                </p:oleObj>
              </mc:Choice>
              <mc:Fallback>
                <p:oleObj name="Worksheet" r:id="rId4" imgW="11953943" imgH="62007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3175" y="2095500"/>
                        <a:ext cx="5584825" cy="289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590800" y="6324600"/>
            <a:ext cx="5199888" cy="533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Font typeface="Wingdings 2"/>
              <a:buNone/>
            </a:pPr>
            <a:endParaRPr lang="en-US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030104"/>
              </p:ext>
            </p:extLst>
          </p:nvPr>
        </p:nvGraphicFramePr>
        <p:xfrm>
          <a:off x="900113" y="2314575"/>
          <a:ext cx="7343775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" name="Worksheet" r:id="rId6" imgW="7343843" imgH="3857625" progId="Excel.Sheet.12">
                  <p:embed/>
                </p:oleObj>
              </mc:Choice>
              <mc:Fallback>
                <p:oleObj name="Worksheet" r:id="rId6" imgW="7343843" imgH="3857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0113" y="2314575"/>
                        <a:ext cx="7343775" cy="3857625"/>
                      </a:xfrm>
                      <a:prstGeom prst="rect">
                        <a:avLst/>
                      </a:prstGeom>
                      <a:ln w="762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32485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914400"/>
            <a:ext cx="6781800" cy="609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</a:rPr>
              <a:t>K-12 Enrollment 2012-13 vs. 2013-14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33571"/>
              </p:ext>
            </p:extLst>
          </p:nvPr>
        </p:nvGraphicFramePr>
        <p:xfrm>
          <a:off x="723900" y="1752598"/>
          <a:ext cx="7696200" cy="382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5543"/>
                <a:gridCol w="1360657"/>
              </a:tblGrid>
              <a:tr h="706535">
                <a:tc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/>
                        <a:t>Oct. 1, 2012   Enrollment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10,129</a:t>
                      </a:r>
                      <a:endParaRPr lang="en-US" sz="2400" dirty="0"/>
                    </a:p>
                  </a:txBody>
                  <a:tcPr anchor="ctr"/>
                </a:tc>
              </a:tr>
              <a:tr h="527497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Elementary Projected Change (K-5)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aseline="0" dirty="0" smtClean="0"/>
                        <a:t>-  1   </a:t>
                      </a:r>
                      <a:endParaRPr lang="en-US" sz="22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Middle School Projected</a:t>
                      </a:r>
                      <a:r>
                        <a:rPr lang="en-US" sz="2200" baseline="0" dirty="0" smtClean="0"/>
                        <a:t> Change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- 35</a:t>
                      </a:r>
                      <a:endParaRPr lang="en-US" sz="2200" dirty="0"/>
                    </a:p>
                  </a:txBody>
                  <a:tcPr anchor="ctr"/>
                </a:tc>
              </a:tr>
              <a:tr h="60919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High</a:t>
                      </a:r>
                      <a:r>
                        <a:rPr lang="en-US" sz="2200" baseline="0" dirty="0" smtClean="0"/>
                        <a:t> School Projected Change</a:t>
                      </a:r>
                      <a:endParaRPr lang="en-US" sz="2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+ 89</a:t>
                      </a:r>
                      <a:endParaRPr lang="en-US" sz="2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44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Total</a:t>
                      </a:r>
                      <a:r>
                        <a:rPr lang="en-US" sz="2200" baseline="0" dirty="0" smtClean="0"/>
                        <a:t> Change</a:t>
                      </a:r>
                      <a:endParaRPr lang="en-US" sz="2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 + 53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24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Projected Enrollment (2013-2014)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10,182</a:t>
                      </a:r>
                      <a:endParaRPr lang="en-US" sz="24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effectLst/>
              </a:rPr>
              <a:t>Full Time Equivalent (FTE)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Staffing Changes </a:t>
            </a:r>
            <a:r>
              <a:rPr lang="en-US" sz="3200" dirty="0">
                <a:effectLst/>
              </a:rPr>
              <a:t>2012-13 to 2013-14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46357"/>
              </p:ext>
            </p:extLst>
          </p:nvPr>
        </p:nvGraphicFramePr>
        <p:xfrm>
          <a:off x="381000" y="1981200"/>
          <a:ext cx="838200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558"/>
                <a:gridCol w="1704242"/>
                <a:gridCol w="1600201"/>
              </a:tblGrid>
              <a:tr h="723814">
                <a:tc gridSpan="2"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   FTE Change  </a:t>
                      </a:r>
                      <a:endParaRPr lang="en-US" sz="20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%</a:t>
                      </a:r>
                      <a:r>
                        <a:rPr lang="en-US" sz="2000" b="0" baseline="0" dirty="0" smtClean="0"/>
                        <a:t> Change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909575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Certified Staffing</a:t>
                      </a:r>
                      <a:endParaRPr lang="en-US" sz="3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1084263" algn="dec"/>
                        </a:tabLst>
                      </a:pPr>
                      <a:r>
                        <a:rPr lang="en-US" sz="3200" dirty="0" smtClean="0"/>
                        <a:t>+   </a:t>
                      </a:r>
                      <a:r>
                        <a:rPr lang="en-US" sz="3200" baseline="0" dirty="0" smtClean="0"/>
                        <a:t>  .80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.1%</a:t>
                      </a:r>
                      <a:endParaRPr lang="en-US" sz="3200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</a:tr>
              <a:tr h="95741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Non-Certified</a:t>
                      </a:r>
                      <a:r>
                        <a:rPr lang="en-US" sz="3200" baseline="0" dirty="0" smtClean="0"/>
                        <a:t> Staffing</a:t>
                      </a:r>
                      <a:endParaRPr lang="en-US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+  </a:t>
                      </a:r>
                      <a:r>
                        <a:rPr lang="en-US" sz="3200" baseline="0" dirty="0" smtClean="0"/>
                        <a:t> 6.95  </a:t>
                      </a:r>
                      <a:endParaRPr lang="en-US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1.6%</a:t>
                      </a:r>
                      <a:endParaRPr lang="en-US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/>
                        <a:t>Total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dirty="0" smtClean="0"/>
                        <a:t>Staffing</a:t>
                      </a:r>
                      <a:r>
                        <a:rPr lang="en-US" sz="3200" b="1" baseline="0" dirty="0" smtClean="0"/>
                        <a:t> Change</a:t>
                      </a:r>
                      <a:endParaRPr lang="en-US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+  </a:t>
                      </a:r>
                      <a:r>
                        <a:rPr lang="en-US" sz="3200" b="1" baseline="0" dirty="0" smtClean="0"/>
                        <a:t> 7.75</a:t>
                      </a:r>
                      <a:r>
                        <a:rPr lang="en-US" sz="3200" b="1" dirty="0" smtClean="0"/>
                        <a:t> </a:t>
                      </a:r>
                      <a:endParaRPr lang="en-US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.5%</a:t>
                      </a:r>
                      <a:endParaRPr lang="en-US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/>
                        <a:t>Total</a:t>
                      </a:r>
                      <a:r>
                        <a:rPr lang="en-US" sz="3200" b="1" baseline="0" dirty="0" smtClean="0"/>
                        <a:t> Enrollment Change</a:t>
                      </a:r>
                      <a:endParaRPr lang="en-US" sz="32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+ 53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</a:rPr>
                        <a:t>.00</a:t>
                      </a:r>
                      <a:r>
                        <a:rPr lang="en-US" sz="3200" b="1" baseline="0" dirty="0" smtClean="0"/>
                        <a:t>    </a:t>
                      </a:r>
                      <a:endParaRPr lang="en-US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.5%</a:t>
                      </a:r>
                      <a:endParaRPr lang="en-US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7000" contras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1295400"/>
            <a:ext cx="49276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800" y="304800"/>
            <a:ext cx="5740400" cy="762000"/>
          </a:xfrm>
        </p:spPr>
        <p:txBody>
          <a:bodyPr/>
          <a:lstStyle/>
          <a:p>
            <a:pPr algn="ctr"/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Of the 4.63% increase requested in this budget, health insurance and pension costs account for 4% of it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Of the remaining .63%, .53% is due to salary increases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Fairfield Public Schools has become more efficient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Support of the school system’s budget has enabled us to deliver a high quality program with excellent results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Preserving this program requires an investment of the Town’s resources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 strong school system is a benefit to the entire Fairfield Community</a:t>
            </a:r>
          </a:p>
        </p:txBody>
      </p:sp>
    </p:spTree>
    <p:extLst>
      <p:ext uri="{BB962C8B-B14F-4D97-AF65-F5344CB8AC3E}">
        <p14:creationId xmlns:p14="http://schemas.microsoft.com/office/powerpoint/2010/main" val="2525799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467600" cy="2743200"/>
          </a:xfrm>
        </p:spPr>
        <p:txBody>
          <a:bodyPr>
            <a:normAutofit fontScale="55000" lnSpcReduction="20000"/>
          </a:bodyPr>
          <a:lstStyle/>
          <a:p>
            <a:pPr marL="460375" indent="-460375">
              <a:lnSpc>
                <a:spcPct val="140000"/>
              </a:lnSpc>
            </a:pPr>
            <a:r>
              <a:rPr lang="en-US" sz="5100" dirty="0"/>
              <a:t>This investment of the Town’s resources allows us to continue the long tradition of a school system at least equal to others in Southern Fairfield County.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2960" y="838200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</a:rPr>
              <a:t>Fairfield Budget 2013-2014</a:t>
            </a:r>
            <a:endParaRPr lang="en-US" sz="4000" dirty="0">
              <a:effectLst/>
            </a:endParaRPr>
          </a:p>
        </p:txBody>
      </p:sp>
      <p:pic>
        <p:nvPicPr>
          <p:cNvPr id="10242" name="Picture 2" descr="Map of Connecticut highlighting Fairfield County">
            <a:hlinkClick r:id="rId3" tooltip="Map of Connecticut highlighting Fairfield County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1921701" cy="140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454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315200" cy="1828800"/>
          </a:xfrm>
        </p:spPr>
        <p:txBody>
          <a:bodyPr>
            <a:normAutofit fontScale="32500" lnSpcReduction="20000"/>
          </a:bodyPr>
          <a:lstStyle/>
          <a:p>
            <a:pPr marL="460375" indent="-460375">
              <a:lnSpc>
                <a:spcPct val="140000"/>
              </a:lnSpc>
            </a:pPr>
            <a:r>
              <a:rPr lang="en-US" sz="8000" dirty="0"/>
              <a:t>Public schools are both labor and capital intensive and require ongoing investment to maintain quality. </a:t>
            </a:r>
          </a:p>
        </p:txBody>
      </p:sp>
      <p:pic>
        <p:nvPicPr>
          <p:cNvPr id="12292" name="Picture 4" descr="http://t2.gstatic.com/images?q=tbn:ANd9GcTdCOIqlGhb4JGQRcD4L5WygrDrTk1wSXbpbVlWnzTbhbZZhmI47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02856"/>
            <a:ext cx="2133600" cy="185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22960" y="685800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</a:rPr>
              <a:t>Fairfield Budget 2013-2014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9454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2514600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3276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4114800"/>
            <a:ext cx="457200" cy="457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" y="487680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/>
          </a:bodyPr>
          <a:lstStyle/>
          <a:p>
            <a:pPr marL="82296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/>
              <a:t>This presentation consists of four parts:</a:t>
            </a:r>
          </a:p>
          <a:p>
            <a:pPr marL="1147763" indent="-690563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/>
              <a:t>An overview of our program</a:t>
            </a:r>
          </a:p>
          <a:p>
            <a:pPr marL="1147763" indent="-690563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/>
              <a:t>Some highlights of student achievement </a:t>
            </a:r>
          </a:p>
          <a:p>
            <a:pPr marL="1147763" indent="-690563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/>
              <a:t>Budget history and cost containment measures</a:t>
            </a:r>
          </a:p>
          <a:p>
            <a:pPr marL="1147763" indent="-690563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/>
              <a:t>2013-2014 budget priorities and overview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25880" y="685800"/>
            <a:ext cx="649224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</a:rPr>
              <a:t>Fairfield Budget 2013-2014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1624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2450" y="895350"/>
            <a:ext cx="8039100" cy="7048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A Comprehensive Pre K-12 </a:t>
            </a:r>
            <a:r>
              <a:rPr lang="en-US" sz="3200" dirty="0" smtClean="0"/>
              <a:t>Core </a:t>
            </a:r>
            <a:r>
              <a:rPr lang="en-US" sz="3200" dirty="0" smtClean="0">
                <a:effectLst/>
              </a:rPr>
              <a:t>Program</a:t>
            </a:r>
            <a:endParaRPr lang="en-US" sz="32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In addition to a comprehensive core Pre K-12 program, elective courses are offered to high school students including:</a:t>
            </a:r>
            <a:endParaRPr lang="en-US" sz="20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2819400"/>
            <a:ext cx="7620000" cy="3276600"/>
            <a:chOff x="838200" y="2819400"/>
            <a:chExt cx="7620000" cy="327660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2982988268"/>
                </p:ext>
              </p:extLst>
            </p:nvPr>
          </p:nvGraphicFramePr>
          <p:xfrm>
            <a:off x="838200" y="2819400"/>
            <a:ext cx="3657600" cy="3276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3092414092"/>
                </p:ext>
              </p:extLst>
            </p:nvPr>
          </p:nvGraphicFramePr>
          <p:xfrm>
            <a:off x="4800600" y="2819400"/>
            <a:ext cx="3657600" cy="3276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3219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4008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Advanced Placement Courses</a:t>
            </a:r>
            <a:endParaRPr lang="en-US" sz="3600" dirty="0"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9" name="Hexagon 48"/>
          <p:cNvSpPr/>
          <p:nvPr/>
        </p:nvSpPr>
        <p:spPr>
          <a:xfrm rot="5400000">
            <a:off x="5197421" y="1236692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Hexagon 4"/>
          <p:cNvSpPr/>
          <p:nvPr/>
        </p:nvSpPr>
        <p:spPr>
          <a:xfrm>
            <a:off x="5403876" y="1542269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Calculus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699785" y="2005102"/>
            <a:ext cx="2182757" cy="95051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Hexagon 46"/>
          <p:cNvSpPr/>
          <p:nvPr/>
        </p:nvSpPr>
        <p:spPr>
          <a:xfrm rot="5400000">
            <a:off x="1455613" y="1160492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Hexagon 7"/>
          <p:cNvSpPr/>
          <p:nvPr/>
        </p:nvSpPr>
        <p:spPr>
          <a:xfrm>
            <a:off x="1662068" y="1697355"/>
            <a:ext cx="1171280" cy="7599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Biology</a:t>
            </a:r>
          </a:p>
        </p:txBody>
      </p:sp>
      <p:sp>
        <p:nvSpPr>
          <p:cNvPr id="45" name="Hexagon 44"/>
          <p:cNvSpPr/>
          <p:nvPr/>
        </p:nvSpPr>
        <p:spPr>
          <a:xfrm rot="5400000">
            <a:off x="515909" y="2460328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Hexagon 9"/>
          <p:cNvSpPr/>
          <p:nvPr/>
        </p:nvSpPr>
        <p:spPr>
          <a:xfrm>
            <a:off x="518189" y="2960195"/>
            <a:ext cx="1605023" cy="7018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Chemistry</a:t>
            </a:r>
            <a:endParaRPr lang="en-US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3" name="Hexagon 42"/>
          <p:cNvSpPr/>
          <p:nvPr/>
        </p:nvSpPr>
        <p:spPr>
          <a:xfrm rot="5400000">
            <a:off x="6097275" y="2529399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Hexagon 12"/>
          <p:cNvSpPr/>
          <p:nvPr/>
        </p:nvSpPr>
        <p:spPr>
          <a:xfrm>
            <a:off x="6303730" y="2834976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Computer Science</a:t>
            </a:r>
          </a:p>
        </p:txBody>
      </p:sp>
      <p:sp>
        <p:nvSpPr>
          <p:cNvPr id="41" name="Hexagon 40"/>
          <p:cNvSpPr/>
          <p:nvPr/>
        </p:nvSpPr>
        <p:spPr>
          <a:xfrm rot="5400000">
            <a:off x="4195353" y="5052653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Hexagon 14"/>
          <p:cNvSpPr/>
          <p:nvPr/>
        </p:nvSpPr>
        <p:spPr>
          <a:xfrm>
            <a:off x="4381347" y="5555682"/>
            <a:ext cx="1171280" cy="7156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Studio</a:t>
            </a:r>
            <a:r>
              <a:rPr lang="en-US" sz="500" kern="1200" dirty="0" smtClean="0"/>
              <a:t> </a:t>
            </a: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Art</a:t>
            </a:r>
          </a:p>
        </p:txBody>
      </p:sp>
      <p:sp>
        <p:nvSpPr>
          <p:cNvPr id="39" name="Hexagon 38"/>
          <p:cNvSpPr/>
          <p:nvPr/>
        </p:nvSpPr>
        <p:spPr>
          <a:xfrm rot="5400000">
            <a:off x="5152629" y="3827492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Hexagon 17"/>
          <p:cNvSpPr/>
          <p:nvPr/>
        </p:nvSpPr>
        <p:spPr>
          <a:xfrm>
            <a:off x="5359084" y="4133069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Latin</a:t>
            </a:r>
          </a:p>
        </p:txBody>
      </p:sp>
      <p:sp>
        <p:nvSpPr>
          <p:cNvPr id="37" name="Hexagon 36"/>
          <p:cNvSpPr/>
          <p:nvPr/>
        </p:nvSpPr>
        <p:spPr>
          <a:xfrm rot="5400000">
            <a:off x="6967699" y="1252699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Hexagon 20"/>
          <p:cNvSpPr/>
          <p:nvPr/>
        </p:nvSpPr>
        <p:spPr>
          <a:xfrm>
            <a:off x="6953658" y="1778852"/>
            <a:ext cx="1612272" cy="6493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Economics</a:t>
            </a:r>
          </a:p>
        </p:txBody>
      </p:sp>
      <p:sp>
        <p:nvSpPr>
          <p:cNvPr id="33" name="Hexagon 32"/>
          <p:cNvSpPr/>
          <p:nvPr/>
        </p:nvSpPr>
        <p:spPr>
          <a:xfrm rot="5400000">
            <a:off x="3287970" y="1236692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Hexagon 30"/>
          <p:cNvSpPr/>
          <p:nvPr/>
        </p:nvSpPr>
        <p:spPr>
          <a:xfrm rot="5400000">
            <a:off x="2326806" y="2471899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Hexagon 26"/>
          <p:cNvSpPr/>
          <p:nvPr/>
        </p:nvSpPr>
        <p:spPr>
          <a:xfrm>
            <a:off x="2533261" y="2764624"/>
            <a:ext cx="1171280" cy="10904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Physics</a:t>
            </a:r>
          </a:p>
        </p:txBody>
      </p:sp>
      <p:sp>
        <p:nvSpPr>
          <p:cNvPr id="29" name="Hexagon 28"/>
          <p:cNvSpPr/>
          <p:nvPr/>
        </p:nvSpPr>
        <p:spPr>
          <a:xfrm rot="5400000">
            <a:off x="4249707" y="2503564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Hexagon 28"/>
          <p:cNvSpPr/>
          <p:nvPr/>
        </p:nvSpPr>
        <p:spPr>
          <a:xfrm>
            <a:off x="4456164" y="2849056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Statistics</a:t>
            </a:r>
          </a:p>
        </p:txBody>
      </p:sp>
      <p:sp>
        <p:nvSpPr>
          <p:cNvPr id="27" name="Hexagon 26"/>
          <p:cNvSpPr/>
          <p:nvPr/>
        </p:nvSpPr>
        <p:spPr>
          <a:xfrm rot="5400000">
            <a:off x="1430309" y="3843499"/>
            <a:ext cx="1584192" cy="170161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Hexagon 30"/>
          <p:cNvSpPr/>
          <p:nvPr/>
        </p:nvSpPr>
        <p:spPr>
          <a:xfrm>
            <a:off x="1402122" y="4148893"/>
            <a:ext cx="1769183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Government</a:t>
            </a:r>
            <a:endParaRPr lang="en-US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5" name="Hexagon 24"/>
          <p:cNvSpPr/>
          <p:nvPr/>
        </p:nvSpPr>
        <p:spPr>
          <a:xfrm rot="5400000">
            <a:off x="515909" y="5062700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Hexagon 32"/>
          <p:cNvSpPr/>
          <p:nvPr/>
        </p:nvSpPr>
        <p:spPr>
          <a:xfrm>
            <a:off x="661366" y="5576388"/>
            <a:ext cx="1171280" cy="6676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Literature</a:t>
            </a:r>
            <a:endParaRPr lang="en-US" sz="1800" kern="1200" dirty="0"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52" name="Hexagon 51"/>
          <p:cNvSpPr/>
          <p:nvPr/>
        </p:nvSpPr>
        <p:spPr>
          <a:xfrm rot="5400000">
            <a:off x="3228570" y="3781830"/>
            <a:ext cx="1640321" cy="169666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Hexagon 4"/>
          <p:cNvSpPr/>
          <p:nvPr/>
        </p:nvSpPr>
        <p:spPr>
          <a:xfrm>
            <a:off x="3366486" y="4065616"/>
            <a:ext cx="1281715" cy="1129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Modern European History</a:t>
            </a:r>
            <a:endParaRPr lang="en-US" sz="18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145120" y="1741267"/>
            <a:ext cx="188408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222250">
              <a:lnSpc>
                <a:spcPct val="90000"/>
              </a:lnSpc>
              <a:spcAft>
                <a:spcPct val="35000"/>
              </a:spcAft>
            </a:pPr>
            <a:r>
              <a:rPr lang="en-US" sz="17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Environmental </a:t>
            </a:r>
          </a:p>
          <a:p>
            <a:pPr lvl="0" algn="ctr" defTabSz="222250">
              <a:lnSpc>
                <a:spcPct val="90000"/>
              </a:lnSpc>
              <a:spcAft>
                <a:spcPct val="35000"/>
              </a:spcAft>
            </a:pPr>
            <a:r>
              <a:rPr lang="en-US" sz="17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Science</a:t>
            </a:r>
          </a:p>
          <a:p>
            <a:endParaRPr lang="en-US" sz="1800" dirty="0"/>
          </a:p>
        </p:txBody>
      </p:sp>
      <p:sp>
        <p:nvSpPr>
          <p:cNvPr id="54" name="Hexagon 53"/>
          <p:cNvSpPr/>
          <p:nvPr/>
        </p:nvSpPr>
        <p:spPr>
          <a:xfrm rot="5400000">
            <a:off x="6048224" y="5118965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Hexagon 17"/>
          <p:cNvSpPr/>
          <p:nvPr/>
        </p:nvSpPr>
        <p:spPr>
          <a:xfrm>
            <a:off x="6254679" y="5424542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Spanish</a:t>
            </a:r>
            <a:endParaRPr lang="en-US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6" name="Hexagon 55"/>
          <p:cNvSpPr/>
          <p:nvPr/>
        </p:nvSpPr>
        <p:spPr>
          <a:xfrm rot="5400000">
            <a:off x="6948079" y="3870350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Hexagon 17"/>
          <p:cNvSpPr/>
          <p:nvPr/>
        </p:nvSpPr>
        <p:spPr>
          <a:xfrm>
            <a:off x="7154534" y="4175927"/>
            <a:ext cx="1171280" cy="1090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French</a:t>
            </a:r>
            <a:endParaRPr lang="en-US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8" name="Hexagon 57"/>
          <p:cNvSpPr/>
          <p:nvPr/>
        </p:nvSpPr>
        <p:spPr>
          <a:xfrm rot="5400000">
            <a:off x="2354469" y="5104335"/>
            <a:ext cx="1584192" cy="170160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Hexagon 14"/>
          <p:cNvSpPr/>
          <p:nvPr/>
        </p:nvSpPr>
        <p:spPr>
          <a:xfrm>
            <a:off x="2574912" y="5597316"/>
            <a:ext cx="1171280" cy="7156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Language &amp; Literature</a:t>
            </a:r>
            <a:endParaRPr lang="en-US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0908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685800"/>
            <a:ext cx="5105400" cy="590550"/>
          </a:xfrm>
        </p:spPr>
        <p:txBody>
          <a:bodyPr anchor="ctr">
            <a:noAutofit/>
          </a:bodyPr>
          <a:lstStyle/>
          <a:p>
            <a:r>
              <a:rPr lang="en-US" sz="3600" dirty="0" smtClean="0">
                <a:effectLst/>
              </a:rPr>
              <a:t>Other Program Areas</a:t>
            </a:r>
            <a:endParaRPr lang="en-US" sz="3600" dirty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10382"/>
              </p:ext>
            </p:extLst>
          </p:nvPr>
        </p:nvGraphicFramePr>
        <p:xfrm>
          <a:off x="76200" y="1447800"/>
          <a:ext cx="18288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Ages 3 - 21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160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Comprehensive Special Education Program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42750"/>
              </p:ext>
            </p:extLst>
          </p:nvPr>
        </p:nvGraphicFramePr>
        <p:xfrm>
          <a:off x="5867400" y="1447800"/>
          <a:ext cx="3200400" cy="305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All Grades,</a:t>
                      </a:r>
                      <a:r>
                        <a:rPr lang="en-US" sz="1800" b="0" baseline="0" dirty="0" smtClean="0"/>
                        <a:t> K - 12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78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Language Learners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Health Education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Library Media </a:t>
                      </a:r>
                      <a:r>
                        <a:rPr lang="en-US" spc="-50" baseline="0" dirty="0" smtClean="0"/>
                        <a:t>Services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Music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Physical Education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90365"/>
              </p:ext>
            </p:extLst>
          </p:nvPr>
        </p:nvGraphicFramePr>
        <p:xfrm>
          <a:off x="2153920" y="1447800"/>
          <a:ext cx="3505200" cy="519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Selected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dirty="0" smtClean="0"/>
                        <a:t>Grades,</a:t>
                      </a:r>
                      <a:r>
                        <a:rPr lang="en-US" sz="1800" b="0" baseline="0" dirty="0" smtClean="0"/>
                        <a:t> K – 12</a:t>
                      </a:r>
                      <a:endParaRPr lang="en-US" sz="1800" b="0" dirty="0" smtClean="0"/>
                    </a:p>
                  </a:txBody>
                  <a:tcPr anchor="ctr"/>
                </a:tc>
              </a:tr>
              <a:tr h="4209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Band (5 – 12)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Business (9 – 12)</a:t>
                      </a:r>
                      <a:endParaRPr lang="en-US" sz="1600" spc="-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pc="-50" baseline="0" dirty="0" smtClean="0"/>
                        <a:t>Family Consumer Science (6 – 12)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French/Spanish (7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Gifted Program (3 – 8)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Music Technology (6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Strings (4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Spanish (4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Technology Education (7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dirty="0" smtClean="0"/>
                        <a:t>Theater Arts and Video (9 – 12)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343400" y="152400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1</a:t>
            </a:r>
            <a:endParaRPr lang="en-US" sz="1800" dirty="0"/>
          </a:p>
        </p:txBody>
      </p:sp>
      <p:pic>
        <p:nvPicPr>
          <p:cNvPr id="13314" name="Picture 2" descr="C:\Documents and Settings\jbyrnes\Local Settings\Temporary Internet Files\Content.IE5\Q2DB8I3Y\MP90042781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65355"/>
            <a:ext cx="2133600" cy="158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Documents and Settings\jbyrnes\Local Settings\Temporary Internet Files\Content.IE5\NOTFDRMJ\MP90040904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668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 smtClean="0"/>
              <a:t>CMT/CAPT Highlights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19100" y="1828800"/>
            <a:ext cx="8305800" cy="4419600"/>
          </a:xfrm>
        </p:spPr>
        <p:txBody>
          <a:bodyPr>
            <a:noAutofit/>
          </a:bodyPr>
          <a:lstStyle/>
          <a:p>
            <a:pPr marL="460375" lvl="0" indent="-460375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achieved a six-year high in percent of students at  </a:t>
            </a:r>
            <a:r>
              <a:rPr lang="en-US" dirty="0" smtClean="0">
                <a:solidFill>
                  <a:schemeClr val="tx1"/>
                </a:solidFill>
              </a:rPr>
              <a:t>Goal or </a:t>
            </a:r>
            <a:r>
              <a:rPr lang="en-US" dirty="0">
                <a:solidFill>
                  <a:schemeClr val="tx1"/>
                </a:solidFill>
              </a:rPr>
              <a:t>above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10 out of the 24 test/grade combinations in 2012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909638"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"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Grade </a:t>
            </a:r>
            <a:r>
              <a:rPr lang="en-US" sz="2400" dirty="0" smtClean="0">
                <a:solidFill>
                  <a:schemeClr val="tx1"/>
                </a:solidFill>
              </a:rPr>
              <a:t>Reading, 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Grade Mathematics</a:t>
            </a:r>
          </a:p>
          <a:p>
            <a:pPr marL="909638"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"/>
            </a:pPr>
            <a:r>
              <a:rPr lang="en-US" sz="2400" dirty="0">
                <a:solidFill>
                  <a:schemeClr val="tx1"/>
                </a:solidFill>
              </a:rPr>
              <a:t>4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Mathematics</a:t>
            </a:r>
          </a:p>
          <a:p>
            <a:pPr marL="909638"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"/>
            </a:pP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</a:t>
            </a:r>
            <a:r>
              <a:rPr lang="en-US" sz="2400" dirty="0" smtClean="0">
                <a:solidFill>
                  <a:schemeClr val="tx1"/>
                </a:solidFill>
              </a:rPr>
              <a:t>Reading, 5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Grade Science</a:t>
            </a:r>
          </a:p>
          <a:p>
            <a:pPr marL="909638"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"/>
            </a:pPr>
            <a:r>
              <a:rPr lang="en-US" sz="2400" dirty="0">
                <a:solidFill>
                  <a:schemeClr val="tx1"/>
                </a:solidFill>
              </a:rPr>
              <a:t>7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Writing</a:t>
            </a:r>
          </a:p>
          <a:p>
            <a:pPr marL="909638"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"/>
            </a:pPr>
            <a:r>
              <a:rPr lang="en-US" sz="2400" dirty="0">
                <a:solidFill>
                  <a:schemeClr val="tx1"/>
                </a:solidFill>
              </a:rPr>
              <a:t>8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Reading, 8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Writing, 8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Math</a:t>
            </a:r>
          </a:p>
          <a:p>
            <a:pPr marL="909638" lvl="2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"/>
            </a:pPr>
            <a:r>
              <a:rPr lang="en-US" sz="2400" dirty="0">
                <a:solidFill>
                  <a:schemeClr val="tx1"/>
                </a:solidFill>
              </a:rPr>
              <a:t>10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grade </a:t>
            </a:r>
            <a:r>
              <a:rPr lang="en-US" sz="2400" dirty="0" smtClean="0">
                <a:solidFill>
                  <a:schemeClr val="tx1"/>
                </a:solidFill>
              </a:rPr>
              <a:t>Writing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566160"/>
            <a:ext cx="4267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endParaRPr lang="en-US" sz="2000" b="0" dirty="0" smtClean="0"/>
          </a:p>
          <a:p>
            <a:pPr marL="402336" lvl="1" indent="0" fontAlgn="auto">
              <a:spcAft>
                <a:spcPts val="0"/>
              </a:spcAft>
              <a:buFont typeface="Wingdings" pitchFamily="2" charset="2"/>
              <a:buNone/>
            </a:pPr>
            <a:endParaRPr lang="en-US" sz="2000" b="0" dirty="0"/>
          </a:p>
        </p:txBody>
      </p:sp>
      <p:sp>
        <p:nvSpPr>
          <p:cNvPr id="8" name="Oval 7"/>
          <p:cNvSpPr/>
          <p:nvPr/>
        </p:nvSpPr>
        <p:spPr>
          <a:xfrm>
            <a:off x="4343400" y="228600"/>
            <a:ext cx="457200" cy="457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252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pers Budget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14989</TotalTime>
  <Words>1359</Words>
  <Application>Microsoft Office PowerPoint</Application>
  <PresentationFormat>On-screen Show (4:3)</PresentationFormat>
  <Paragraphs>251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Executive</vt:lpstr>
      <vt:lpstr>Bitmap Image</vt:lpstr>
      <vt:lpstr>Microsoft Excel Worksheet</vt:lpstr>
      <vt:lpstr>Worksheet</vt:lpstr>
      <vt:lpstr>Fairfield Board of Education Proposed Operating Budget 2013-2014</vt:lpstr>
      <vt:lpstr>Fairfield Budget 2013-2014</vt:lpstr>
      <vt:lpstr>Fairfield Budget 2013-2014</vt:lpstr>
      <vt:lpstr>Fairfield Budget 2013-2014</vt:lpstr>
      <vt:lpstr>Fairfield Budget 2013-2014</vt:lpstr>
      <vt:lpstr>A Comprehensive Pre K-12 Core Program</vt:lpstr>
      <vt:lpstr>Advanced Placement Courses</vt:lpstr>
      <vt:lpstr>Other Program Areas</vt:lpstr>
      <vt:lpstr>CMT/CAPT Highlights</vt:lpstr>
      <vt:lpstr>CMT/CAPT Highlights</vt:lpstr>
      <vt:lpstr>Some Indicators of Quality</vt:lpstr>
      <vt:lpstr>Indicators of Quality</vt:lpstr>
      <vt:lpstr>Student Participation </vt:lpstr>
      <vt:lpstr>10 Years of Budget History</vt:lpstr>
      <vt:lpstr>10 Year Comparison Fairfield vs. State Per Pupil Expenditures</vt:lpstr>
      <vt:lpstr>10 Year Comparison Changes in  Student Enrollment &amp; Staff FTE’s</vt:lpstr>
      <vt:lpstr>10 Year Comparison Enrollment and Staff FTE’s</vt:lpstr>
      <vt:lpstr>Cost Containment Measures, 2010-Present</vt:lpstr>
      <vt:lpstr>Cost Containment Measures, 2010-Present</vt:lpstr>
      <vt:lpstr>Cost Containment Measures Examples of Personnel Reductions</vt:lpstr>
      <vt:lpstr>2013-2014 Budget Priorities</vt:lpstr>
      <vt:lpstr>State Education Reform</vt:lpstr>
      <vt:lpstr>The Impact of State Education Reform Initiatives </vt:lpstr>
      <vt:lpstr>The Impact of State Education Reform Initiatives </vt:lpstr>
      <vt:lpstr>2013-2014  Budget at a Glance</vt:lpstr>
      <vt:lpstr>K-12 Enrollment 2012-13 vs. 2013-14</vt:lpstr>
      <vt:lpstr>Full Time Equivalent (FTE)  Staffing Changes 2012-13 to 2013-14 </vt:lpstr>
      <vt:lpstr>Summary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Budget of the Fairfield Public Schools 2002-2003</dc:title>
  <dc:creator>Fairfield</dc:creator>
  <cp:lastModifiedBy>Windows User</cp:lastModifiedBy>
  <cp:revision>1114</cp:revision>
  <cp:lastPrinted>2013-03-05T19:02:17Z</cp:lastPrinted>
  <dcterms:created xsi:type="dcterms:W3CDTF">2002-01-02T15:37:23Z</dcterms:created>
  <dcterms:modified xsi:type="dcterms:W3CDTF">2013-03-05T20:51:54Z</dcterms:modified>
</cp:coreProperties>
</file>