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2" r:id="rId1"/>
  </p:sldMasterIdLst>
  <p:notesMasterIdLst>
    <p:notesMasterId r:id="rId30"/>
  </p:notesMasterIdLst>
  <p:handoutMasterIdLst>
    <p:handoutMasterId r:id="rId31"/>
  </p:handoutMasterIdLst>
  <p:sldIdLst>
    <p:sldId id="256" r:id="rId2"/>
    <p:sldId id="281" r:id="rId3"/>
    <p:sldId id="284" r:id="rId4"/>
    <p:sldId id="305" r:id="rId5"/>
    <p:sldId id="306" r:id="rId6"/>
    <p:sldId id="262" r:id="rId7"/>
    <p:sldId id="298" r:id="rId8"/>
    <p:sldId id="294" r:id="rId9"/>
    <p:sldId id="293" r:id="rId10"/>
    <p:sldId id="292" r:id="rId11"/>
    <p:sldId id="290" r:id="rId12"/>
    <p:sldId id="267" r:id="rId13"/>
    <p:sldId id="307" r:id="rId14"/>
    <p:sldId id="277" r:id="rId15"/>
    <p:sldId id="303" r:id="rId16"/>
    <p:sldId id="274" r:id="rId17"/>
    <p:sldId id="295" r:id="rId18"/>
    <p:sldId id="296" r:id="rId19"/>
    <p:sldId id="263" r:id="rId20"/>
    <p:sldId id="271" r:id="rId21"/>
    <p:sldId id="264" r:id="rId22"/>
    <p:sldId id="301" r:id="rId23"/>
    <p:sldId id="269" r:id="rId24"/>
    <p:sldId id="268" r:id="rId25"/>
    <p:sldId id="302" r:id="rId26"/>
    <p:sldId id="265" r:id="rId27"/>
    <p:sldId id="304" r:id="rId28"/>
    <p:sldId id="273"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8" autoAdjust="0"/>
    <p:restoredTop sz="86611" autoAdjust="0"/>
  </p:normalViewPr>
  <p:slideViewPr>
    <p:cSldViewPr snapToGrid="0" snapToObjects="1">
      <p:cViewPr>
        <p:scale>
          <a:sx n="101" d="100"/>
          <a:sy n="101" d="100"/>
        </p:scale>
        <p:origin x="-27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798FF7A-F2AE-4AF9-9D78-8D58C2C89630}" type="datetimeFigureOut">
              <a:rPr lang="en-US" smtClean="0"/>
              <a:t>12/10/2013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37C69C-B663-4F6A-95F9-F51C4E96D1CA}" type="slidenum">
              <a:rPr lang="en-US" smtClean="0"/>
              <a:t>‹#›</a:t>
            </a:fld>
            <a:endParaRPr lang="en-US"/>
          </a:p>
        </p:txBody>
      </p:sp>
    </p:spTree>
    <p:extLst>
      <p:ext uri="{BB962C8B-B14F-4D97-AF65-F5344CB8AC3E}">
        <p14:creationId xmlns:p14="http://schemas.microsoft.com/office/powerpoint/2010/main" val="2573919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E40350E-8D41-4F4C-AF1E-825A196AACAC}" type="datetimeFigureOut">
              <a:rPr lang="en-US" smtClean="0"/>
              <a:t>12/10/2013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9D6B4F-8D2A-498D-A53E-8CB56EAC05DE}" type="slidenum">
              <a:rPr lang="en-US" smtClean="0"/>
              <a:t>‹#›</a:t>
            </a:fld>
            <a:endParaRPr lang="en-US"/>
          </a:p>
        </p:txBody>
      </p:sp>
    </p:spTree>
    <p:extLst>
      <p:ext uri="{BB962C8B-B14F-4D97-AF65-F5344CB8AC3E}">
        <p14:creationId xmlns:p14="http://schemas.microsoft.com/office/powerpoint/2010/main" val="1639330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9D6B4F-8D2A-498D-A53E-8CB56EAC05DE}" type="slidenum">
              <a:rPr lang="en-US" smtClean="0"/>
              <a:t>4</a:t>
            </a:fld>
            <a:endParaRPr lang="en-US"/>
          </a:p>
        </p:txBody>
      </p:sp>
    </p:spTree>
    <p:extLst>
      <p:ext uri="{BB962C8B-B14F-4D97-AF65-F5344CB8AC3E}">
        <p14:creationId xmlns:p14="http://schemas.microsoft.com/office/powerpoint/2010/main" val="167801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Create a solid foundation and smooth transitions while avoiding unnecessary overlap</a:t>
            </a:r>
          </a:p>
          <a:p>
            <a:endParaRPr lang="en-US" dirty="0"/>
          </a:p>
        </p:txBody>
      </p:sp>
      <p:sp>
        <p:nvSpPr>
          <p:cNvPr id="4" name="Slide Number Placeholder 3"/>
          <p:cNvSpPr>
            <a:spLocks noGrp="1"/>
          </p:cNvSpPr>
          <p:nvPr>
            <p:ph type="sldNum" sz="quarter" idx="10"/>
          </p:nvPr>
        </p:nvSpPr>
        <p:spPr/>
        <p:txBody>
          <a:bodyPr/>
          <a:lstStyle/>
          <a:p>
            <a:fld id="{619D6B4F-8D2A-498D-A53E-8CB56EAC05DE}" type="slidenum">
              <a:rPr lang="en-US" smtClean="0"/>
              <a:t>6</a:t>
            </a:fld>
            <a:endParaRPr lang="en-US"/>
          </a:p>
        </p:txBody>
      </p:sp>
    </p:spTree>
    <p:extLst>
      <p:ext uri="{BB962C8B-B14F-4D97-AF65-F5344CB8AC3E}">
        <p14:creationId xmlns:p14="http://schemas.microsoft.com/office/powerpoint/2010/main" val="323926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world we live in, there is </a:t>
            </a:r>
            <a:r>
              <a:rPr lang="en-US" dirty="0" smtClean="0"/>
              <a:t>more competition for people’s attention and less time to grab it</a:t>
            </a:r>
            <a:endParaRPr lang="en-US" dirty="0"/>
          </a:p>
        </p:txBody>
      </p:sp>
      <p:sp>
        <p:nvSpPr>
          <p:cNvPr id="4" name="Slide Number Placeholder 3"/>
          <p:cNvSpPr>
            <a:spLocks noGrp="1"/>
          </p:cNvSpPr>
          <p:nvPr>
            <p:ph type="sldNum" sz="quarter" idx="10"/>
          </p:nvPr>
        </p:nvSpPr>
        <p:spPr/>
        <p:txBody>
          <a:bodyPr/>
          <a:lstStyle/>
          <a:p>
            <a:fld id="{619D6B4F-8D2A-498D-A53E-8CB56EAC05DE}" type="slidenum">
              <a:rPr lang="en-US" smtClean="0"/>
              <a:t>11</a:t>
            </a:fld>
            <a:endParaRPr lang="en-US"/>
          </a:p>
        </p:txBody>
      </p:sp>
    </p:spTree>
    <p:extLst>
      <p:ext uri="{BB962C8B-B14F-4D97-AF65-F5344CB8AC3E}">
        <p14:creationId xmlns:p14="http://schemas.microsoft.com/office/powerpoint/2010/main" val="398532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D6B4F-8D2A-498D-A53E-8CB56EAC05DE}" type="slidenum">
              <a:rPr lang="en-US" smtClean="0"/>
              <a:t>15</a:t>
            </a:fld>
            <a:endParaRPr lang="en-US"/>
          </a:p>
        </p:txBody>
      </p:sp>
    </p:spTree>
    <p:extLst>
      <p:ext uri="{BB962C8B-B14F-4D97-AF65-F5344CB8AC3E}">
        <p14:creationId xmlns:p14="http://schemas.microsoft.com/office/powerpoint/2010/main" val="12080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section to curriculum about presentation skills</a:t>
            </a:r>
            <a:br>
              <a:rPr lang="en-US" dirty="0" smtClean="0"/>
            </a:br>
            <a:endParaRPr lang="en-US" dirty="0" smtClean="0"/>
          </a:p>
          <a:p>
            <a:r>
              <a:rPr lang="en-US" dirty="0" smtClean="0"/>
              <a:t>Embedded selling skills throughout</a:t>
            </a:r>
            <a:r>
              <a:rPr lang="en-US" baseline="0" dirty="0" smtClean="0"/>
              <a:t> the course</a:t>
            </a:r>
          </a:p>
          <a:p>
            <a:r>
              <a:rPr lang="en-US" baseline="0" dirty="0" smtClean="0"/>
              <a:t>Added a section on Promotion to separate it from Advertising (they are not the same)</a:t>
            </a:r>
          </a:p>
          <a:p>
            <a:r>
              <a:rPr lang="en-US" baseline="0" dirty="0" smtClean="0"/>
              <a:t>   -Added a subsection on Public Relations</a:t>
            </a:r>
          </a:p>
          <a:p>
            <a:r>
              <a:rPr lang="en-US" baseline="0" dirty="0" smtClean="0"/>
              <a:t>   -Will allow for more time spent on modern advertising strategies – using social media, </a:t>
            </a:r>
            <a:r>
              <a:rPr lang="en-US" baseline="0" dirty="0" err="1" smtClean="0"/>
              <a:t>etc</a:t>
            </a:r>
            <a:endParaRPr lang="en-US" baseline="0" dirty="0" smtClean="0"/>
          </a:p>
          <a:p>
            <a:r>
              <a:rPr lang="en-US" baseline="0" dirty="0" smtClean="0"/>
              <a:t>Lengthened last unit to allow for application to developing a new product</a:t>
            </a:r>
            <a:endParaRPr lang="en-US" dirty="0"/>
          </a:p>
        </p:txBody>
      </p:sp>
      <p:sp>
        <p:nvSpPr>
          <p:cNvPr id="4" name="Slide Number Placeholder 3"/>
          <p:cNvSpPr>
            <a:spLocks noGrp="1"/>
          </p:cNvSpPr>
          <p:nvPr>
            <p:ph type="sldNum" sz="quarter" idx="10"/>
          </p:nvPr>
        </p:nvSpPr>
        <p:spPr/>
        <p:txBody>
          <a:bodyPr/>
          <a:lstStyle/>
          <a:p>
            <a:fld id="{619D6B4F-8D2A-498D-A53E-8CB56EAC05DE}" type="slidenum">
              <a:rPr lang="en-US" smtClean="0"/>
              <a:t>19</a:t>
            </a:fld>
            <a:endParaRPr lang="en-US"/>
          </a:p>
        </p:txBody>
      </p:sp>
    </p:spTree>
    <p:extLst>
      <p:ext uri="{BB962C8B-B14F-4D97-AF65-F5344CB8AC3E}">
        <p14:creationId xmlns:p14="http://schemas.microsoft.com/office/powerpoint/2010/main" val="109305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D6B4F-8D2A-498D-A53E-8CB56EAC05DE}" type="slidenum">
              <a:rPr lang="en-US" smtClean="0"/>
              <a:t>20</a:t>
            </a:fld>
            <a:endParaRPr lang="en-US"/>
          </a:p>
        </p:txBody>
      </p:sp>
    </p:spTree>
    <p:extLst>
      <p:ext uri="{BB962C8B-B14F-4D97-AF65-F5344CB8AC3E}">
        <p14:creationId xmlns:p14="http://schemas.microsoft.com/office/powerpoint/2010/main" val="175348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D6B4F-8D2A-498D-A53E-8CB56EAC05DE}" type="slidenum">
              <a:rPr lang="en-US" smtClean="0"/>
              <a:t>23</a:t>
            </a:fld>
            <a:endParaRPr lang="en-US"/>
          </a:p>
        </p:txBody>
      </p:sp>
    </p:spTree>
    <p:extLst>
      <p:ext uri="{BB962C8B-B14F-4D97-AF65-F5344CB8AC3E}">
        <p14:creationId xmlns:p14="http://schemas.microsoft.com/office/powerpoint/2010/main" val="66521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7066" indent="-291179" eaLnBrk="0" hangingPunct="0">
              <a:defRPr>
                <a:solidFill>
                  <a:schemeClr val="tx1"/>
                </a:solidFill>
                <a:latin typeface="Verdana" pitchFamily="34" charset="0"/>
              </a:defRPr>
            </a:lvl2pPr>
            <a:lvl3pPr marL="1164717" indent="-232943" eaLnBrk="0" hangingPunct="0">
              <a:defRPr>
                <a:solidFill>
                  <a:schemeClr val="tx1"/>
                </a:solidFill>
                <a:latin typeface="Verdana" pitchFamily="34" charset="0"/>
              </a:defRPr>
            </a:lvl3pPr>
            <a:lvl4pPr marL="1630604" indent="-232943" eaLnBrk="0" hangingPunct="0">
              <a:defRPr>
                <a:solidFill>
                  <a:schemeClr val="tx1"/>
                </a:solidFill>
                <a:latin typeface="Verdana" pitchFamily="34" charset="0"/>
              </a:defRPr>
            </a:lvl4pPr>
            <a:lvl5pPr marL="2096491" indent="-232943" eaLnBrk="0" hangingPunct="0">
              <a:defRPr>
                <a:solidFill>
                  <a:schemeClr val="tx1"/>
                </a:solidFill>
                <a:latin typeface="Verdana" pitchFamily="34" charset="0"/>
              </a:defRPr>
            </a:lvl5pPr>
            <a:lvl6pPr marL="2562377" indent="-232943" eaLnBrk="0" fontAlgn="base" hangingPunct="0">
              <a:spcBef>
                <a:spcPct val="0"/>
              </a:spcBef>
              <a:spcAft>
                <a:spcPct val="0"/>
              </a:spcAft>
              <a:defRPr>
                <a:solidFill>
                  <a:schemeClr val="tx1"/>
                </a:solidFill>
                <a:latin typeface="Verdana" pitchFamily="34" charset="0"/>
              </a:defRPr>
            </a:lvl6pPr>
            <a:lvl7pPr marL="3028264" indent="-232943" eaLnBrk="0" fontAlgn="base" hangingPunct="0">
              <a:spcBef>
                <a:spcPct val="0"/>
              </a:spcBef>
              <a:spcAft>
                <a:spcPct val="0"/>
              </a:spcAft>
              <a:defRPr>
                <a:solidFill>
                  <a:schemeClr val="tx1"/>
                </a:solidFill>
                <a:latin typeface="Verdana" pitchFamily="34" charset="0"/>
              </a:defRPr>
            </a:lvl7pPr>
            <a:lvl8pPr marL="3494151" indent="-232943" eaLnBrk="0" fontAlgn="base" hangingPunct="0">
              <a:spcBef>
                <a:spcPct val="0"/>
              </a:spcBef>
              <a:spcAft>
                <a:spcPct val="0"/>
              </a:spcAft>
              <a:defRPr>
                <a:solidFill>
                  <a:schemeClr val="tx1"/>
                </a:solidFill>
                <a:latin typeface="Verdana" pitchFamily="34" charset="0"/>
              </a:defRPr>
            </a:lvl8pPr>
            <a:lvl9pPr marL="3960038" indent="-232943" eaLnBrk="0" fontAlgn="base" hangingPunct="0">
              <a:spcBef>
                <a:spcPct val="0"/>
              </a:spcBef>
              <a:spcAft>
                <a:spcPct val="0"/>
              </a:spcAft>
              <a:defRPr>
                <a:solidFill>
                  <a:schemeClr val="tx1"/>
                </a:solidFill>
                <a:latin typeface="Verdana" pitchFamily="34" charset="0"/>
              </a:defRPr>
            </a:lvl9pPr>
          </a:lstStyle>
          <a:p>
            <a:pPr eaLnBrk="1" hangingPunct="1"/>
            <a:fld id="{7829C507-4850-4A1D-BC47-918DD1147C2B}" type="slidenum">
              <a:rPr lang="en-US" altLang="en-US">
                <a:latin typeface="Times New Roman" pitchFamily="18" charset="0"/>
              </a:rPr>
              <a:pPr eaLnBrk="1" hangingPunct="1"/>
              <a:t>25</a:t>
            </a:fld>
            <a:endParaRPr lang="en-US" altLang="en-US">
              <a:latin typeface="Times New Roman" pitchFamily="18" charset="0"/>
            </a:endParaRPr>
          </a:p>
        </p:txBody>
      </p:sp>
      <p:sp>
        <p:nvSpPr>
          <p:cNvPr id="21507" name="Rectangle 2"/>
          <p:cNvSpPr>
            <a:spLocks noGrp="1" noRot="1" noChangeAspect="1" noChangeArrowheads="1" noTextEdit="1"/>
          </p:cNvSpPr>
          <p:nvPr>
            <p:ph type="sldImg"/>
          </p:nvPr>
        </p:nvSpPr>
        <p:spPr>
          <a:xfrm>
            <a:off x="1182688" y="698500"/>
            <a:ext cx="4645025" cy="3482975"/>
          </a:xfrm>
          <a:ln w="12700" cap="flat"/>
        </p:spPr>
      </p:sp>
      <p:sp>
        <p:nvSpPr>
          <p:cNvPr id="21508"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988423" y="6221506"/>
            <a:ext cx="2743200" cy="365125"/>
          </a:xfrm>
        </p:spPr>
        <p:txBody>
          <a:bodyPr/>
          <a:lstStyle/>
          <a:p>
            <a:fld id="{8DFC1337-B023-4A56-BEC8-6C9233FC6CFB}" type="datetime1">
              <a:rPr lang="en-US" smtClean="0"/>
              <a:t>12/10/2013</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0503AC70-2740-43CD-8F38-020931629A61}" type="datetime1">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40BDC-8D2C-CB47-863B-1884C534C5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86A47FC-87D8-4D6B-B0CF-A8642FD68C51}" type="datetime1">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40BDC-8D2C-CB47-863B-1884C534C51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460A5E-425B-4AA7-96A2-A77D3DA521D9}" type="datetime1">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40BDC-8D2C-CB47-863B-1884C534C51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50825" y="1706563"/>
            <a:ext cx="4244975" cy="4962525"/>
          </a:xfrm>
        </p:spPr>
        <p:txBody>
          <a:bodyPr/>
          <a:lstStyle/>
          <a:p>
            <a:pPr lvl="0"/>
            <a:endParaRPr lang="en-US" noProof="0" smtClean="0"/>
          </a:p>
        </p:txBody>
      </p:sp>
      <p:sp>
        <p:nvSpPr>
          <p:cNvPr id="4" name="Text Placeholder 3"/>
          <p:cNvSpPr>
            <a:spLocks noGrp="1"/>
          </p:cNvSpPr>
          <p:nvPr>
            <p:ph type="body" sz="half" idx="2"/>
          </p:nvPr>
        </p:nvSpPr>
        <p:spPr>
          <a:xfrm>
            <a:off x="4648200" y="1706563"/>
            <a:ext cx="4244975" cy="496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2"/>
          <p:cNvSpPr>
            <a:spLocks noGrp="1" noChangeArrowheads="1"/>
          </p:cNvSpPr>
          <p:nvPr>
            <p:ph type="dt" sz="half" idx="10"/>
          </p:nvPr>
        </p:nvSpPr>
        <p:spPr>
          <a:ln/>
        </p:spPr>
        <p:txBody>
          <a:bodyPr/>
          <a:lstStyle>
            <a:lvl1pPr>
              <a:defRPr/>
            </a:lvl1pPr>
          </a:lstStyle>
          <a:p>
            <a:pPr>
              <a:defRPr/>
            </a:pPr>
            <a:fld id="{E7BD285D-736C-4E26-B925-390074953A9E}" type="datetime1">
              <a:rPr lang="en-US" smtClean="0"/>
              <a:t>12/10/2013</a:t>
            </a:fld>
            <a:endParaRPr lang="en-US"/>
          </a:p>
        </p:txBody>
      </p:sp>
      <p:sp>
        <p:nvSpPr>
          <p:cNvPr id="6" name="Rectangle 53"/>
          <p:cNvSpPr>
            <a:spLocks noGrp="1" noChangeArrowheads="1"/>
          </p:cNvSpPr>
          <p:nvPr>
            <p:ph type="ftr" sz="quarter" idx="11"/>
          </p:nvPr>
        </p:nvSpPr>
        <p:spPr>
          <a:ln/>
        </p:spPr>
        <p:txBody>
          <a:bodyPr/>
          <a:lstStyle>
            <a:lvl1pPr>
              <a:defRPr/>
            </a:lvl1pPr>
          </a:lstStyle>
          <a:p>
            <a:pPr>
              <a:defRPr/>
            </a:pPr>
            <a:endParaRPr lang="en-US"/>
          </a:p>
        </p:txBody>
      </p:sp>
      <p:sp>
        <p:nvSpPr>
          <p:cNvPr id="7" name="Rectangle 54"/>
          <p:cNvSpPr>
            <a:spLocks noGrp="1" noChangeArrowheads="1"/>
          </p:cNvSpPr>
          <p:nvPr>
            <p:ph type="sldNum" sz="quarter" idx="12"/>
          </p:nvPr>
        </p:nvSpPr>
        <p:spPr>
          <a:ln/>
        </p:spPr>
        <p:txBody>
          <a:bodyPr/>
          <a:lstStyle>
            <a:lvl1pPr>
              <a:defRPr/>
            </a:lvl1pPr>
          </a:lstStyle>
          <a:p>
            <a:pPr>
              <a:defRPr/>
            </a:pPr>
            <a:fld id="{3FE102EE-8165-4580-97E5-65DA77F10B39}" type="slidenum">
              <a:rPr lang="en-US"/>
              <a:pPr>
                <a:defRPr/>
              </a:pPr>
              <a:t>‹#›</a:t>
            </a:fld>
            <a:endParaRPr lang="en-US"/>
          </a:p>
        </p:txBody>
      </p:sp>
    </p:spTree>
    <p:extLst>
      <p:ext uri="{BB962C8B-B14F-4D97-AF65-F5344CB8AC3E}">
        <p14:creationId xmlns:p14="http://schemas.microsoft.com/office/powerpoint/2010/main" val="202857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799306E-D213-4710-97DA-1F3E42736996}" type="datetime1">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40BDC-8D2C-CB47-863B-1884C534C5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D1D25-3047-4F9A-BB3C-494CB232DAAD}" type="datetime1">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025058E-3E42-4CC7-9AC3-6D0AD81705AB}" type="datetime1">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40BDC-8D2C-CB47-863B-1884C534C5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6DF1971-F53D-4331-AC5F-F981DAB04F75}" type="datetime1">
              <a:rPr lang="en-US" smtClean="0"/>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40BDC-8D2C-CB47-863B-1884C534C5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82B5332-1ACD-41B3-B1EE-51B4D17DB449}" type="datetime1">
              <a:rPr lang="en-US" smtClean="0"/>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40BDC-8D2C-CB47-863B-1884C534C5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18CE021-9315-4824-93B3-74A8359535F3}" type="datetime1">
              <a:rPr lang="en-US" smtClean="0"/>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40BDC-8D2C-CB47-863B-1884C534C5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4A25D-F2AA-4379-86FE-4FC54A30F18E}" type="datetime1">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40BDC-8D2C-CB47-863B-1884C534C5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9ED43706-370D-49DA-8081-A534FA43BE6B}" type="datetime1">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40BDC-8D2C-CB47-863B-1884C534C5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8DBDC4DA-69B0-463D-B7CF-83559C7C4D13}" type="datetime1">
              <a:rPr lang="en-US" smtClean="0"/>
              <a:t>12/10/2013</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1A40BDC-8D2C-CB47-863B-1884C534C51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hdr="0" ftr="0" dt="0"/>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Business Department</a:t>
            </a:r>
            <a:endParaRPr lang="en-US" dirty="0"/>
          </a:p>
        </p:txBody>
      </p:sp>
      <p:sp>
        <p:nvSpPr>
          <p:cNvPr id="3" name="Subtitle 2"/>
          <p:cNvSpPr>
            <a:spLocks noGrp="1"/>
          </p:cNvSpPr>
          <p:nvPr>
            <p:ph type="subTitle" idx="1"/>
          </p:nvPr>
        </p:nvSpPr>
        <p:spPr/>
        <p:txBody>
          <a:bodyPr/>
          <a:lstStyle/>
          <a:p>
            <a:r>
              <a:rPr lang="en-US" dirty="0" smtClean="0"/>
              <a:t>Curriculum Review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20090"/>
            <a:ext cx="7675414" cy="1339009"/>
          </a:xfrm>
        </p:spPr>
        <p:txBody>
          <a:bodyPr/>
          <a:lstStyle/>
          <a:p>
            <a:r>
              <a:rPr lang="en-US" dirty="0" smtClean="0"/>
              <a:t>Our Business Students</a:t>
            </a:r>
            <a:endParaRPr lang="en-US" dirty="0"/>
          </a:p>
        </p:txBody>
      </p:sp>
      <p:sp>
        <p:nvSpPr>
          <p:cNvPr id="3" name="Content Placeholder 2"/>
          <p:cNvSpPr>
            <a:spLocks noGrp="1"/>
          </p:cNvSpPr>
          <p:nvPr>
            <p:ph idx="1"/>
          </p:nvPr>
        </p:nvSpPr>
        <p:spPr>
          <a:xfrm>
            <a:off x="759854" y="1325388"/>
            <a:ext cx="8004584" cy="4685158"/>
          </a:xfrm>
        </p:spPr>
        <p:txBody>
          <a:bodyPr>
            <a:normAutofit/>
          </a:bodyPr>
          <a:lstStyle/>
          <a:p>
            <a:r>
              <a:rPr lang="en-US" sz="2800" dirty="0" smtClean="0">
                <a:solidFill>
                  <a:schemeClr val="tx1"/>
                </a:solidFill>
              </a:rPr>
              <a:t>Are shown the real-world application of what they are learning in their core classes.</a:t>
            </a:r>
          </a:p>
        </p:txBody>
      </p:sp>
      <p:pic>
        <p:nvPicPr>
          <p:cNvPr id="5" name="Picture 2" descr="Through a class that encourages real world business experience, Fairfield Warde High School students are selling jackets with the school colors. Students involved in the effort are, in the front row, from left, Harry Warnick and Dylan Lindeberg; middle row, from left, David Smith, Henry Minot, Joseph Black, Taylor Judd, and Joseph Marx; and the back row, from left, Lance Kreizer, Alex Kidwell, Michael Wright and Samantha Taylor. Students participating, but missing from the photo, are Shannon Duff-Forskin, Carolyn Rainville and Craig Rywolt. Photo: Contributed Photo / Fairfield Citizen contribu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563" y="2446823"/>
            <a:ext cx="5473184" cy="41048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1A40BDC-8D2C-CB47-863B-1884C534C510}" type="slidenum">
              <a:rPr lang="en-US" smtClean="0"/>
              <a:t>10</a:t>
            </a:fld>
            <a:endParaRPr lang="en-US"/>
          </a:p>
        </p:txBody>
      </p:sp>
    </p:spTree>
    <p:extLst>
      <p:ext uri="{BB962C8B-B14F-4D97-AF65-F5344CB8AC3E}">
        <p14:creationId xmlns:p14="http://schemas.microsoft.com/office/powerpoint/2010/main" val="13298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20090"/>
            <a:ext cx="7675414" cy="1339009"/>
          </a:xfrm>
        </p:spPr>
        <p:txBody>
          <a:bodyPr/>
          <a:lstStyle/>
          <a:p>
            <a:r>
              <a:rPr lang="en-US" dirty="0" smtClean="0"/>
              <a:t>Our Business Students</a:t>
            </a:r>
            <a:endParaRPr lang="en-US" dirty="0"/>
          </a:p>
        </p:txBody>
      </p:sp>
      <p:sp>
        <p:nvSpPr>
          <p:cNvPr id="3" name="Content Placeholder 2"/>
          <p:cNvSpPr>
            <a:spLocks noGrp="1"/>
          </p:cNvSpPr>
          <p:nvPr>
            <p:ph idx="1"/>
          </p:nvPr>
        </p:nvSpPr>
        <p:spPr>
          <a:xfrm>
            <a:off x="759854" y="1325388"/>
            <a:ext cx="8004584" cy="4685158"/>
          </a:xfrm>
        </p:spPr>
        <p:txBody>
          <a:bodyPr>
            <a:normAutofit/>
          </a:bodyPr>
          <a:lstStyle/>
          <a:p>
            <a:r>
              <a:rPr lang="en-US" sz="2800" dirty="0">
                <a:solidFill>
                  <a:schemeClr val="tx1"/>
                </a:solidFill>
              </a:rPr>
              <a:t>Are constantly challenged to become more effective communicators</a:t>
            </a:r>
            <a:r>
              <a:rPr lang="en-US" sz="2800" dirty="0"/>
              <a:t>.</a:t>
            </a:r>
          </a:p>
          <a:p>
            <a:endParaRPr lang="en-US" sz="2800" dirty="0" smtClean="0">
              <a:solidFill>
                <a:schemeClr val="tx1"/>
              </a:solidFill>
            </a:endParaRPr>
          </a:p>
        </p:txBody>
      </p:sp>
      <p:pic>
        <p:nvPicPr>
          <p:cNvPr id="5" name="Picture 2" descr="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54" y="2405989"/>
            <a:ext cx="7737541" cy="40949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1A40BDC-8D2C-CB47-863B-1884C534C510}" type="slidenum">
              <a:rPr lang="en-US" smtClean="0"/>
              <a:t>11</a:t>
            </a:fld>
            <a:endParaRPr lang="en-US"/>
          </a:p>
        </p:txBody>
      </p:sp>
    </p:spTree>
    <p:extLst>
      <p:ext uri="{BB962C8B-B14F-4D97-AF65-F5344CB8AC3E}">
        <p14:creationId xmlns:p14="http://schemas.microsoft.com/office/powerpoint/2010/main" val="321297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1064767"/>
          </a:xfrm>
        </p:spPr>
        <p:txBody>
          <a:bodyPr/>
          <a:lstStyle/>
          <a:p>
            <a:r>
              <a:rPr lang="en-US" dirty="0" smtClean="0"/>
              <a:t>Testimonials</a:t>
            </a:r>
            <a:endParaRPr lang="en-US" dirty="0"/>
          </a:p>
        </p:txBody>
      </p:sp>
      <p:sp>
        <p:nvSpPr>
          <p:cNvPr id="3" name="Content Placeholder 2"/>
          <p:cNvSpPr>
            <a:spLocks noGrp="1"/>
          </p:cNvSpPr>
          <p:nvPr>
            <p:ph idx="1"/>
          </p:nvPr>
        </p:nvSpPr>
        <p:spPr>
          <a:xfrm>
            <a:off x="811369" y="1339403"/>
            <a:ext cx="7549995" cy="5289997"/>
          </a:xfrm>
        </p:spPr>
        <p:txBody>
          <a:bodyPr>
            <a:normAutofit fontScale="92500" lnSpcReduction="10000"/>
          </a:bodyPr>
          <a:lstStyle/>
          <a:p>
            <a:r>
              <a:rPr lang="en-US" b="1" dirty="0" smtClean="0"/>
              <a:t>Ms. Nina Carter</a:t>
            </a:r>
          </a:p>
          <a:p>
            <a:pPr lvl="1"/>
            <a:r>
              <a:rPr lang="en-US" dirty="0" smtClean="0"/>
              <a:t>FLHS Graduate - Class of 2012 </a:t>
            </a:r>
          </a:p>
          <a:p>
            <a:pPr lvl="1"/>
            <a:r>
              <a:rPr lang="en-US" dirty="0" smtClean="0"/>
              <a:t>Psychology/Marketing Major – Marymount Manhattan College</a:t>
            </a:r>
          </a:p>
          <a:p>
            <a:pPr lvl="1"/>
            <a:r>
              <a:rPr lang="en-US" dirty="0" smtClean="0"/>
              <a:t>Intern: </a:t>
            </a:r>
            <a:r>
              <a:rPr lang="en-US" dirty="0" err="1" smtClean="0"/>
              <a:t>Divalysscious</a:t>
            </a:r>
            <a:r>
              <a:rPr lang="en-US" dirty="0" smtClean="0"/>
              <a:t> Moms Event Planning</a:t>
            </a:r>
          </a:p>
          <a:p>
            <a:r>
              <a:rPr lang="en-US" b="1" dirty="0" smtClean="0"/>
              <a:t>Mr. Rod Morton</a:t>
            </a:r>
          </a:p>
          <a:p>
            <a:pPr lvl="1"/>
            <a:r>
              <a:rPr lang="en-US" dirty="0" smtClean="0"/>
              <a:t>Parent of FWHS Student</a:t>
            </a:r>
          </a:p>
          <a:p>
            <a:pPr lvl="1"/>
            <a:r>
              <a:rPr lang="en-US" dirty="0" smtClean="0"/>
              <a:t>CEO: Rod Morton Creative and college professor</a:t>
            </a:r>
          </a:p>
          <a:p>
            <a:pPr lvl="1"/>
            <a:r>
              <a:rPr lang="en-US" dirty="0" smtClean="0"/>
              <a:t>Volunteer: Curriculum Focus Groups &amp; FLHS Advertising Class</a:t>
            </a:r>
          </a:p>
          <a:p>
            <a:r>
              <a:rPr lang="en-US" b="1" dirty="0" smtClean="0"/>
              <a:t>Mr. David </a:t>
            </a:r>
            <a:r>
              <a:rPr lang="en-US" b="1" dirty="0" err="1" smtClean="0"/>
              <a:t>Downie</a:t>
            </a:r>
            <a:endParaRPr lang="en-US" b="1" dirty="0" smtClean="0"/>
          </a:p>
          <a:p>
            <a:pPr lvl="1"/>
            <a:r>
              <a:rPr lang="en-US" dirty="0" smtClean="0"/>
              <a:t>Associate Professor of Politics- Yale University</a:t>
            </a:r>
          </a:p>
          <a:p>
            <a:pPr lvl="1"/>
            <a:r>
              <a:rPr lang="en-US" dirty="0" smtClean="0"/>
              <a:t>Parent of Four-Year FLHS Business Student</a:t>
            </a:r>
            <a:endParaRPr lang="en-US" dirty="0"/>
          </a:p>
          <a:p>
            <a:pPr lvl="1"/>
            <a:r>
              <a:rPr lang="en-US" dirty="0" smtClean="0"/>
              <a:t>Son has continued to serve on the Board of Trustees for  Fairfield Scholarship Foundation after completing the Fairfield Advertising Competition</a:t>
            </a:r>
            <a:endParaRPr lang="en-US" dirty="0"/>
          </a:p>
          <a:p>
            <a:endParaRPr lang="en-US" dirty="0"/>
          </a:p>
        </p:txBody>
      </p:sp>
      <p:sp>
        <p:nvSpPr>
          <p:cNvPr id="4" name="Slide Number Placeholder 3"/>
          <p:cNvSpPr>
            <a:spLocks noGrp="1"/>
          </p:cNvSpPr>
          <p:nvPr>
            <p:ph type="sldNum" sz="quarter" idx="12"/>
          </p:nvPr>
        </p:nvSpPr>
        <p:spPr/>
        <p:txBody>
          <a:bodyPr/>
          <a:lstStyle/>
          <a:p>
            <a:fld id="{11A40BDC-8D2C-CB47-863B-1884C534C510}" type="slidenum">
              <a:rPr lang="en-US" smtClean="0"/>
              <a:t>12</a:t>
            </a:fld>
            <a:endParaRPr lang="en-US"/>
          </a:p>
        </p:txBody>
      </p:sp>
    </p:spTree>
    <p:extLst>
      <p:ext uri="{BB962C8B-B14F-4D97-AF65-F5344CB8AC3E}">
        <p14:creationId xmlns:p14="http://schemas.microsoft.com/office/powerpoint/2010/main" val="328466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Revisions to Curriculum</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8534400" y="6356350"/>
            <a:ext cx="609600" cy="365125"/>
          </a:xfrm>
        </p:spPr>
        <p:txBody>
          <a:bodyPr/>
          <a:lstStyle/>
          <a:p>
            <a:fld id="{11A40BDC-8D2C-CB47-863B-1884C534C510}" type="slidenum">
              <a:rPr lang="en-US" smtClean="0"/>
              <a:t>13</a:t>
            </a:fld>
            <a:endParaRPr lang="en-US"/>
          </a:p>
        </p:txBody>
      </p:sp>
    </p:spTree>
    <p:extLst>
      <p:ext uri="{BB962C8B-B14F-4D97-AF65-F5344CB8AC3E}">
        <p14:creationId xmlns:p14="http://schemas.microsoft.com/office/powerpoint/2010/main" val="3400637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Curriculum</a:t>
            </a:r>
            <a:endParaRPr lang="en-US" dirty="0"/>
          </a:p>
        </p:txBody>
      </p:sp>
      <p:sp>
        <p:nvSpPr>
          <p:cNvPr id="3" name="Content Placeholder 2"/>
          <p:cNvSpPr>
            <a:spLocks noGrp="1"/>
          </p:cNvSpPr>
          <p:nvPr>
            <p:ph idx="1"/>
          </p:nvPr>
        </p:nvSpPr>
        <p:spPr/>
        <p:txBody>
          <a:bodyPr/>
          <a:lstStyle/>
          <a:p>
            <a:r>
              <a:rPr lang="en-US" dirty="0" smtClean="0"/>
              <a:t>Revisions were made in</a:t>
            </a:r>
          </a:p>
          <a:p>
            <a:pPr lvl="1"/>
            <a:r>
              <a:rPr lang="en-US" dirty="0" smtClean="0"/>
              <a:t>Wording and Formatting</a:t>
            </a:r>
          </a:p>
          <a:p>
            <a:pPr lvl="1"/>
            <a:r>
              <a:rPr lang="en-US" dirty="0" smtClean="0"/>
              <a:t>Unit order, length and/or sequence</a:t>
            </a:r>
            <a:endParaRPr lang="en-US" dirty="0"/>
          </a:p>
          <a:p>
            <a:r>
              <a:rPr lang="en-US" dirty="0" smtClean="0"/>
              <a:t>All curriculum aligns with State and National Business Standards and 21</a:t>
            </a:r>
            <a:r>
              <a:rPr lang="en-US" baseline="30000" dirty="0" smtClean="0"/>
              <a:t>st</a:t>
            </a:r>
            <a:r>
              <a:rPr lang="en-US" dirty="0" smtClean="0"/>
              <a:t> Century Skills</a:t>
            </a:r>
          </a:p>
        </p:txBody>
      </p:sp>
      <p:sp>
        <p:nvSpPr>
          <p:cNvPr id="4" name="Slide Number Placeholder 3"/>
          <p:cNvSpPr>
            <a:spLocks noGrp="1"/>
          </p:cNvSpPr>
          <p:nvPr>
            <p:ph type="sldNum" sz="quarter" idx="12"/>
          </p:nvPr>
        </p:nvSpPr>
        <p:spPr/>
        <p:txBody>
          <a:bodyPr/>
          <a:lstStyle/>
          <a:p>
            <a:fld id="{11A40BDC-8D2C-CB47-863B-1884C534C510}" type="slidenum">
              <a:rPr lang="en-US" smtClean="0"/>
              <a:t>14</a:t>
            </a:fld>
            <a:endParaRPr lang="en-US"/>
          </a:p>
        </p:txBody>
      </p:sp>
    </p:spTree>
    <p:extLst>
      <p:ext uri="{BB962C8B-B14F-4D97-AF65-F5344CB8AC3E}">
        <p14:creationId xmlns:p14="http://schemas.microsoft.com/office/powerpoint/2010/main" val="39298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8733"/>
            <a:ext cx="7272339" cy="1339009"/>
          </a:xfrm>
        </p:spPr>
        <p:txBody>
          <a:bodyPr/>
          <a:lstStyle/>
          <a:p>
            <a:r>
              <a:rPr lang="en-US" dirty="0" smtClean="0"/>
              <a:t>Process used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46240050"/>
              </p:ext>
            </p:extLst>
          </p:nvPr>
        </p:nvGraphicFramePr>
        <p:xfrm>
          <a:off x="306642" y="1215214"/>
          <a:ext cx="8595818" cy="5336907"/>
        </p:xfrm>
        <a:graphic>
          <a:graphicData uri="http://schemas.openxmlformats.org/drawingml/2006/table">
            <a:tbl>
              <a:tblPr firstRow="1" bandRow="1">
                <a:tableStyleId>{5C22544A-7EE6-4342-B048-85BDC9FD1C3A}</a:tableStyleId>
              </a:tblPr>
              <a:tblGrid>
                <a:gridCol w="2266063"/>
                <a:gridCol w="6329755"/>
              </a:tblGrid>
              <a:tr h="480708">
                <a:tc>
                  <a:txBody>
                    <a:bodyPr/>
                    <a:lstStyle/>
                    <a:p>
                      <a:r>
                        <a:rPr lang="en-US" sz="2200" dirty="0" smtClean="0"/>
                        <a:t>Time</a:t>
                      </a:r>
                      <a:endParaRPr lang="en-US" sz="2200" dirty="0"/>
                    </a:p>
                  </a:txBody>
                  <a:tcPr>
                    <a:solidFill>
                      <a:schemeClr val="accent1">
                        <a:lumMod val="60000"/>
                        <a:lumOff val="40000"/>
                      </a:schemeClr>
                    </a:solidFill>
                  </a:tcPr>
                </a:tc>
                <a:tc>
                  <a:txBody>
                    <a:bodyPr/>
                    <a:lstStyle/>
                    <a:p>
                      <a:r>
                        <a:rPr lang="en-US" sz="2200" dirty="0" smtClean="0"/>
                        <a:t>Actions</a:t>
                      </a:r>
                      <a:endParaRPr lang="en-US" sz="2200" dirty="0"/>
                    </a:p>
                  </a:txBody>
                  <a:tcPr>
                    <a:solidFill>
                      <a:schemeClr val="accent1">
                        <a:lumMod val="60000"/>
                        <a:lumOff val="40000"/>
                      </a:schemeClr>
                    </a:solidFill>
                  </a:tcPr>
                </a:tc>
              </a:tr>
              <a:tr h="1185306">
                <a:tc>
                  <a:txBody>
                    <a:bodyPr/>
                    <a:lstStyle/>
                    <a:p>
                      <a:r>
                        <a:rPr lang="en-US" sz="2000" dirty="0" smtClean="0">
                          <a:solidFill>
                            <a:schemeClr val="tx1"/>
                          </a:solidFill>
                        </a:rPr>
                        <a:t>2012-13 school year</a:t>
                      </a:r>
                      <a:endParaRPr lang="en-US" sz="2000" dirty="0">
                        <a:solidFill>
                          <a:schemeClr val="tx1"/>
                        </a:solidFill>
                      </a:endParaRPr>
                    </a:p>
                  </a:txBody>
                  <a:tcPr/>
                </a:tc>
                <a:tc>
                  <a:txBody>
                    <a:bodyPr/>
                    <a:lstStyle/>
                    <a:p>
                      <a:r>
                        <a:rPr lang="en-US" sz="2200" dirty="0" smtClean="0">
                          <a:solidFill>
                            <a:schemeClr val="tx1"/>
                          </a:solidFill>
                        </a:rPr>
                        <a:t>Fairfield</a:t>
                      </a:r>
                      <a:r>
                        <a:rPr lang="en-US" sz="2200" baseline="0" dirty="0" smtClean="0">
                          <a:solidFill>
                            <a:schemeClr val="tx1"/>
                          </a:solidFill>
                        </a:rPr>
                        <a:t> teachers reviewed c</a:t>
                      </a:r>
                      <a:r>
                        <a:rPr lang="en-US" sz="2200" dirty="0" smtClean="0">
                          <a:solidFill>
                            <a:schemeClr val="tx1"/>
                          </a:solidFill>
                        </a:rPr>
                        <a:t>urrent </a:t>
                      </a:r>
                      <a:r>
                        <a:rPr lang="en-US" sz="2200" smtClean="0">
                          <a:solidFill>
                            <a:schemeClr val="tx1"/>
                          </a:solidFill>
                        </a:rPr>
                        <a:t>curriculum</a:t>
                      </a:r>
                      <a:r>
                        <a:rPr lang="en-US" sz="2200" baseline="0" smtClean="0">
                          <a:solidFill>
                            <a:schemeClr val="tx1"/>
                          </a:solidFill>
                        </a:rPr>
                        <a:t>; need </a:t>
                      </a:r>
                      <a:r>
                        <a:rPr lang="en-US" sz="2200" baseline="0" dirty="0" smtClean="0">
                          <a:solidFill>
                            <a:schemeClr val="tx1"/>
                          </a:solidFill>
                        </a:rPr>
                        <a:t>for additional courses assessed.</a:t>
                      </a:r>
                      <a:endParaRPr lang="en-US" sz="2200" dirty="0">
                        <a:solidFill>
                          <a:schemeClr val="tx1"/>
                        </a:solidFill>
                      </a:endParaRPr>
                    </a:p>
                  </a:txBody>
                  <a:tcPr/>
                </a:tc>
              </a:tr>
              <a:tr h="480708">
                <a:tc>
                  <a:txBody>
                    <a:bodyPr/>
                    <a:lstStyle/>
                    <a:p>
                      <a:r>
                        <a:rPr lang="en-US" sz="2000" dirty="0" smtClean="0">
                          <a:solidFill>
                            <a:schemeClr val="tx1"/>
                          </a:solidFill>
                        </a:rPr>
                        <a:t>Spring</a:t>
                      </a:r>
                      <a:r>
                        <a:rPr lang="en-US" sz="2000" baseline="0" dirty="0" smtClean="0">
                          <a:solidFill>
                            <a:schemeClr val="tx1"/>
                          </a:solidFill>
                        </a:rPr>
                        <a:t> –summer 2013</a:t>
                      </a:r>
                      <a:endParaRPr lang="en-US" sz="2000" dirty="0">
                        <a:solidFill>
                          <a:schemeClr val="tx1"/>
                        </a:solidFill>
                      </a:endParaRPr>
                    </a:p>
                  </a:txBody>
                  <a:tcPr/>
                </a:tc>
                <a:tc>
                  <a:txBody>
                    <a:bodyPr/>
                    <a:lstStyle/>
                    <a:p>
                      <a:r>
                        <a:rPr lang="en-US" sz="2200" dirty="0" smtClean="0">
                          <a:solidFill>
                            <a:schemeClr val="tx1"/>
                          </a:solidFill>
                        </a:rPr>
                        <a:t>Fairfield teachers revised curriculum documents</a:t>
                      </a:r>
                      <a:endParaRPr lang="en-US" sz="2200" dirty="0">
                        <a:solidFill>
                          <a:schemeClr val="tx1"/>
                        </a:solidFill>
                      </a:endParaRPr>
                    </a:p>
                  </a:txBody>
                  <a:tcPr/>
                </a:tc>
              </a:tr>
              <a:tr h="829715">
                <a:tc>
                  <a:txBody>
                    <a:bodyPr/>
                    <a:lstStyle/>
                    <a:p>
                      <a:r>
                        <a:rPr lang="en-US" sz="2000" dirty="0" smtClean="0">
                          <a:solidFill>
                            <a:schemeClr val="tx1"/>
                          </a:solidFill>
                        </a:rPr>
                        <a:t>Fall 2013</a:t>
                      </a:r>
                      <a:endParaRPr lang="en-US" sz="2000" dirty="0">
                        <a:solidFill>
                          <a:schemeClr val="tx1"/>
                        </a:solidFill>
                      </a:endParaRPr>
                    </a:p>
                  </a:txBody>
                  <a:tcPr/>
                </a:tc>
                <a:tc>
                  <a:txBody>
                    <a:bodyPr/>
                    <a:lstStyle/>
                    <a:p>
                      <a:r>
                        <a:rPr lang="en-US" sz="2200" dirty="0" smtClean="0">
                          <a:solidFill>
                            <a:schemeClr val="tx1"/>
                          </a:solidFill>
                        </a:rPr>
                        <a:t>All Business teachers</a:t>
                      </a:r>
                      <a:r>
                        <a:rPr lang="en-US" sz="2200" baseline="0" dirty="0" smtClean="0">
                          <a:solidFill>
                            <a:schemeClr val="tx1"/>
                          </a:solidFill>
                        </a:rPr>
                        <a:t> in Fairfield reviewed and provided input on curriculum documents.</a:t>
                      </a:r>
                      <a:endParaRPr lang="en-US" sz="2200" dirty="0">
                        <a:solidFill>
                          <a:schemeClr val="tx1"/>
                        </a:solidFill>
                      </a:endParaRPr>
                    </a:p>
                  </a:txBody>
                  <a:tcPr/>
                </a:tc>
              </a:tr>
              <a:tr h="829715">
                <a:tc>
                  <a:txBody>
                    <a:bodyPr/>
                    <a:lstStyle/>
                    <a:p>
                      <a:r>
                        <a:rPr lang="en-US" sz="2000" dirty="0" smtClean="0">
                          <a:solidFill>
                            <a:schemeClr val="tx1"/>
                          </a:solidFill>
                        </a:rPr>
                        <a:t>Fall 2013</a:t>
                      </a:r>
                      <a:endParaRPr lang="en-US" sz="2000" dirty="0">
                        <a:solidFill>
                          <a:schemeClr val="tx1"/>
                        </a:solidFill>
                      </a:endParaRPr>
                    </a:p>
                  </a:txBody>
                  <a:tcPr/>
                </a:tc>
                <a:tc>
                  <a:txBody>
                    <a:bodyPr/>
                    <a:lstStyle/>
                    <a:p>
                      <a:r>
                        <a:rPr lang="en-US" sz="2200" dirty="0" smtClean="0">
                          <a:solidFill>
                            <a:schemeClr val="tx1"/>
                          </a:solidFill>
                        </a:rPr>
                        <a:t>Parent focus</a:t>
                      </a:r>
                      <a:r>
                        <a:rPr lang="en-US" sz="2200" baseline="0" dirty="0" smtClean="0">
                          <a:solidFill>
                            <a:schemeClr val="tx1"/>
                          </a:solidFill>
                        </a:rPr>
                        <a:t> groups scheduled; draft documents posted on district website.</a:t>
                      </a:r>
                      <a:endParaRPr lang="en-US" sz="2200" dirty="0">
                        <a:solidFill>
                          <a:schemeClr val="tx1"/>
                        </a:solidFill>
                      </a:endParaRPr>
                    </a:p>
                  </a:txBody>
                  <a:tcPr/>
                </a:tc>
              </a:tr>
              <a:tr h="829715">
                <a:tc>
                  <a:txBody>
                    <a:bodyPr/>
                    <a:lstStyle/>
                    <a:p>
                      <a:r>
                        <a:rPr lang="en-US" sz="2000" dirty="0" smtClean="0">
                          <a:solidFill>
                            <a:schemeClr val="tx1"/>
                          </a:solidFill>
                        </a:rPr>
                        <a:t>November</a:t>
                      </a:r>
                      <a:r>
                        <a:rPr lang="en-US" sz="2000" baseline="0" dirty="0" smtClean="0">
                          <a:solidFill>
                            <a:schemeClr val="tx1"/>
                          </a:solidFill>
                        </a:rPr>
                        <a:t> 21,</a:t>
                      </a:r>
                      <a:r>
                        <a:rPr lang="en-US" sz="2000" dirty="0" smtClean="0">
                          <a:solidFill>
                            <a:schemeClr val="tx1"/>
                          </a:solidFill>
                        </a:rPr>
                        <a:t> 2013</a:t>
                      </a:r>
                      <a:endParaRPr lang="en-US" sz="2000" dirty="0">
                        <a:solidFill>
                          <a:schemeClr val="tx1"/>
                        </a:solidFill>
                      </a:endParaRPr>
                    </a:p>
                  </a:txBody>
                  <a:tcPr/>
                </a:tc>
                <a:tc>
                  <a:txBody>
                    <a:bodyPr/>
                    <a:lstStyle/>
                    <a:p>
                      <a:r>
                        <a:rPr lang="en-US" sz="2200" dirty="0" smtClean="0">
                          <a:solidFill>
                            <a:schemeClr val="tx1"/>
                          </a:solidFill>
                        </a:rPr>
                        <a:t>District Curriculum Coordinating Council (CCC) reviewed and approved documents</a:t>
                      </a:r>
                      <a:endParaRPr lang="en-US" sz="2200" dirty="0">
                        <a:solidFill>
                          <a:schemeClr val="tx1"/>
                        </a:solidFill>
                      </a:endParaRPr>
                    </a:p>
                  </a:txBody>
                  <a:tcPr/>
                </a:tc>
              </a:tr>
              <a:tr h="480708">
                <a:tc>
                  <a:txBody>
                    <a:bodyPr/>
                    <a:lstStyle/>
                    <a:p>
                      <a:r>
                        <a:rPr lang="en-US" sz="2000" dirty="0" smtClean="0">
                          <a:solidFill>
                            <a:schemeClr val="tx1"/>
                          </a:solidFill>
                        </a:rPr>
                        <a:t>December 10, 2013</a:t>
                      </a:r>
                      <a:endParaRPr lang="en-US" sz="2000" dirty="0">
                        <a:solidFill>
                          <a:schemeClr val="tx1"/>
                        </a:solidFill>
                      </a:endParaRPr>
                    </a:p>
                  </a:txBody>
                  <a:tcPr/>
                </a:tc>
                <a:tc>
                  <a:txBody>
                    <a:bodyPr/>
                    <a:lstStyle/>
                    <a:p>
                      <a:r>
                        <a:rPr lang="en-US" sz="2200" dirty="0" smtClean="0">
                          <a:solidFill>
                            <a:schemeClr val="tx1"/>
                          </a:solidFill>
                        </a:rPr>
                        <a:t>Curriculum presented to Board of Education</a:t>
                      </a:r>
                      <a:endParaRPr lang="en-US" sz="2200" dirty="0">
                        <a:solidFill>
                          <a:schemeClr val="tx1"/>
                        </a:solidFill>
                      </a:endParaRPr>
                    </a:p>
                  </a:txBody>
                  <a:tcPr/>
                </a:tc>
              </a:tr>
            </a:tbl>
          </a:graphicData>
        </a:graphic>
      </p:graphicFrame>
      <p:sp>
        <p:nvSpPr>
          <p:cNvPr id="4" name="Slide Number Placeholder 3"/>
          <p:cNvSpPr>
            <a:spLocks noGrp="1"/>
          </p:cNvSpPr>
          <p:nvPr>
            <p:ph type="sldNum" sz="quarter" idx="12"/>
          </p:nvPr>
        </p:nvSpPr>
        <p:spPr/>
        <p:txBody>
          <a:bodyPr/>
          <a:lstStyle/>
          <a:p>
            <a:fld id="{11A40BDC-8D2C-CB47-863B-1884C534C510}" type="slidenum">
              <a:rPr lang="en-US" smtClean="0"/>
              <a:t>15</a:t>
            </a:fld>
            <a:endParaRPr lang="en-US"/>
          </a:p>
        </p:txBody>
      </p:sp>
    </p:spTree>
    <p:extLst>
      <p:ext uri="{BB962C8B-B14F-4D97-AF65-F5344CB8AC3E}">
        <p14:creationId xmlns:p14="http://schemas.microsoft.com/office/powerpoint/2010/main" val="449024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791" y="1613646"/>
            <a:ext cx="7704540" cy="4512517"/>
          </a:xfrm>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2541048"/>
            <a:ext cx="88773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39233"/>
            <a:ext cx="88773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5833143"/>
            <a:ext cx="88582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p Arrow 5"/>
          <p:cNvSpPr/>
          <p:nvPr/>
        </p:nvSpPr>
        <p:spPr>
          <a:xfrm rot="13046649">
            <a:off x="4123426" y="5461556"/>
            <a:ext cx="897147" cy="69011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888435" y="4986068"/>
            <a:ext cx="3347049" cy="646331"/>
          </a:xfrm>
          <a:prstGeom prst="rect">
            <a:avLst/>
          </a:prstGeom>
          <a:noFill/>
        </p:spPr>
        <p:txBody>
          <a:bodyPr wrap="square" rtlCol="0">
            <a:spAutoFit/>
          </a:bodyPr>
          <a:lstStyle/>
          <a:p>
            <a:r>
              <a:rPr lang="en-US" b="1" dirty="0" smtClean="0"/>
              <a:t>Business Presentations &amp; Public Speaking Skills</a:t>
            </a:r>
            <a:endParaRPr lang="en-US" b="1" dirty="0"/>
          </a:p>
        </p:txBody>
      </p:sp>
      <p:sp>
        <p:nvSpPr>
          <p:cNvPr id="2" name="Slide Number Placeholder 1"/>
          <p:cNvSpPr>
            <a:spLocks noGrp="1"/>
          </p:cNvSpPr>
          <p:nvPr>
            <p:ph type="sldNum" sz="quarter" idx="12"/>
          </p:nvPr>
        </p:nvSpPr>
        <p:spPr/>
        <p:txBody>
          <a:bodyPr/>
          <a:lstStyle/>
          <a:p>
            <a:fld id="{11A40BDC-8D2C-CB47-863B-1884C534C510}" type="slidenum">
              <a:rPr lang="en-US" smtClean="0"/>
              <a:t>16</a:t>
            </a:fld>
            <a:endParaRPr lang="en-US"/>
          </a:p>
        </p:txBody>
      </p:sp>
    </p:spTree>
    <p:extLst>
      <p:ext uri="{BB962C8B-B14F-4D97-AF65-F5344CB8AC3E}">
        <p14:creationId xmlns:p14="http://schemas.microsoft.com/office/powerpoint/2010/main" val="7005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28" y="1804150"/>
            <a:ext cx="88963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67" y="1337425"/>
            <a:ext cx="88963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17" y="485004"/>
            <a:ext cx="88582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75713" y="2846231"/>
            <a:ext cx="2756884" cy="6825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384997" y="2998631"/>
            <a:ext cx="2756884" cy="6825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75713" y="2528552"/>
            <a:ext cx="2756884" cy="6825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11A40BDC-8D2C-CB47-863B-1884C534C510}" type="slidenum">
              <a:rPr lang="en-US" smtClean="0"/>
              <a:t>17</a:t>
            </a:fld>
            <a:endParaRPr lang="en-US"/>
          </a:p>
        </p:txBody>
      </p:sp>
    </p:spTree>
    <p:extLst>
      <p:ext uri="{BB962C8B-B14F-4D97-AF65-F5344CB8AC3E}">
        <p14:creationId xmlns:p14="http://schemas.microsoft.com/office/powerpoint/2010/main" val="297534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9"/>
                                        </p:tgtEl>
                                        <p:attrNameLst>
                                          <p:attrName>ppt_x</p:attrName>
                                        </p:attrNameLst>
                                      </p:cBhvr>
                                      <p:tavLst>
                                        <p:tav tm="0">
                                          <p:val>
                                            <p:strVal val="ppt_x"/>
                                          </p:val>
                                        </p:tav>
                                        <p:tav tm="100000">
                                          <p:val>
                                            <p:strVal val="ppt_x"/>
                                          </p:val>
                                        </p:tav>
                                      </p:tavLst>
                                    </p:anim>
                                    <p:anim calcmode="lin" valueType="num">
                                      <p:cBhvr additive="base">
                                        <p:cTn id="33" dur="500"/>
                                        <p:tgtEl>
                                          <p:spTgt spid="9"/>
                                        </p:tgtEl>
                                        <p:attrNameLst>
                                          <p:attrName>ppt_y</p:attrName>
                                        </p:attrNameLst>
                                      </p:cBhvr>
                                      <p:tavLst>
                                        <p:tav tm="0">
                                          <p:val>
                                            <p:strVal val="ppt_y"/>
                                          </p:val>
                                        </p:tav>
                                        <p:tav tm="100000">
                                          <p:val>
                                            <p:strVal val="1+ppt_h/2"/>
                                          </p:val>
                                        </p:tav>
                                      </p:tavLst>
                                    </p:anim>
                                    <p:set>
                                      <p:cBhvr>
                                        <p:cTn id="3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19" y="274637"/>
            <a:ext cx="8915400" cy="635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44982" y="4069197"/>
            <a:ext cx="2756884" cy="6825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398155" y="4069197"/>
            <a:ext cx="3002643" cy="6825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58707" y="5636330"/>
            <a:ext cx="2570757" cy="48983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11A40BDC-8D2C-CB47-863B-1884C534C510}" type="slidenum">
              <a:rPr lang="en-US" smtClean="0"/>
              <a:t>18</a:t>
            </a:fld>
            <a:endParaRPr lang="en-US"/>
          </a:p>
        </p:txBody>
      </p:sp>
    </p:spTree>
    <p:extLst>
      <p:ext uri="{BB962C8B-B14F-4D97-AF65-F5344CB8AC3E}">
        <p14:creationId xmlns:p14="http://schemas.microsoft.com/office/powerpoint/2010/main" val="93815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76137"/>
            <a:ext cx="7272339" cy="1339009"/>
          </a:xfrm>
        </p:spPr>
        <p:txBody>
          <a:bodyPr/>
          <a:lstStyle/>
          <a:p>
            <a:r>
              <a:rPr lang="en-US" dirty="0" smtClean="0"/>
              <a:t>Changes: Marketing</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3" y="1247721"/>
            <a:ext cx="8555955" cy="2216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3" y="4078422"/>
            <a:ext cx="8555955" cy="2562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4378011" y="3580327"/>
            <a:ext cx="476518" cy="3734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4854529" y="2091670"/>
            <a:ext cx="2022789" cy="122425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83424" y="5013025"/>
            <a:ext cx="2642316" cy="150368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251932" y="5013025"/>
            <a:ext cx="2642316" cy="150368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11A40BDC-8D2C-CB47-863B-1884C534C510}" type="slidenum">
              <a:rPr lang="en-US" smtClean="0"/>
              <a:t>19</a:t>
            </a:fld>
            <a:endParaRPr lang="en-US"/>
          </a:p>
        </p:txBody>
      </p:sp>
    </p:spTree>
    <p:extLst>
      <p:ext uri="{BB962C8B-B14F-4D97-AF65-F5344CB8AC3E}">
        <p14:creationId xmlns:p14="http://schemas.microsoft.com/office/powerpoint/2010/main" val="14866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 Offerings</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3" y="1613646"/>
            <a:ext cx="8275186" cy="164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2" y="3421698"/>
            <a:ext cx="8322939" cy="297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1A40BDC-8D2C-CB47-863B-1884C534C510}" type="slidenum">
              <a:rPr lang="en-US" smtClean="0"/>
              <a:t>2</a:t>
            </a:fld>
            <a:endParaRPr lang="en-US"/>
          </a:p>
        </p:txBody>
      </p:sp>
    </p:spTree>
    <p:extLst>
      <p:ext uri="{BB962C8B-B14F-4D97-AF65-F5344CB8AC3E}">
        <p14:creationId xmlns:p14="http://schemas.microsoft.com/office/powerpoint/2010/main" val="804852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1028701"/>
          </a:xfrm>
        </p:spPr>
        <p:txBody>
          <a:bodyPr/>
          <a:lstStyle/>
          <a:p>
            <a:r>
              <a:rPr lang="en-US" dirty="0" smtClean="0"/>
              <a:t>Changes: Accounting</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43" y="1168074"/>
            <a:ext cx="8344579" cy="2505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44" y="4210510"/>
            <a:ext cx="8387772" cy="245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03802" y="2301662"/>
            <a:ext cx="926136" cy="13041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231579" y="2131181"/>
            <a:ext cx="1624444" cy="13041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90302" y="5128250"/>
            <a:ext cx="1397444" cy="13041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898295" y="5010119"/>
            <a:ext cx="926136" cy="154044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4420390" y="3738711"/>
            <a:ext cx="569879" cy="41199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1A40BDC-8D2C-CB47-863B-1884C534C510}" type="slidenum">
              <a:rPr lang="en-US" smtClean="0"/>
              <a:t>20</a:t>
            </a:fld>
            <a:endParaRPr lang="en-US"/>
          </a:p>
        </p:txBody>
      </p:sp>
    </p:spTree>
    <p:extLst>
      <p:ext uri="{BB962C8B-B14F-4D97-AF65-F5344CB8AC3E}">
        <p14:creationId xmlns:p14="http://schemas.microsoft.com/office/powerpoint/2010/main" val="339429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10"/>
                                        </p:tgtEl>
                                        <p:attrNameLst>
                                          <p:attrName>ppt_x</p:attrName>
                                        </p:attrNameLst>
                                      </p:cBhvr>
                                      <p:tavLst>
                                        <p:tav tm="0">
                                          <p:val>
                                            <p:strVal val="ppt_x"/>
                                          </p:val>
                                        </p:tav>
                                        <p:tav tm="100000">
                                          <p:val>
                                            <p:strVal val="ppt_x"/>
                                          </p:val>
                                        </p:tav>
                                      </p:tavLst>
                                    </p:anim>
                                    <p:anim calcmode="lin" valueType="num">
                                      <p:cBhvr additive="base">
                                        <p:cTn id="21" dur="500"/>
                                        <p:tgtEl>
                                          <p:spTgt spid="10"/>
                                        </p:tgtEl>
                                        <p:attrNameLst>
                                          <p:attrName>ppt_y</p:attrName>
                                        </p:attrNameLst>
                                      </p:cBhvr>
                                      <p:tavLst>
                                        <p:tav tm="0">
                                          <p:val>
                                            <p:strVal val="ppt_y"/>
                                          </p:val>
                                        </p:tav>
                                        <p:tav tm="100000">
                                          <p:val>
                                            <p:strVal val="1+ppt_h/2"/>
                                          </p:val>
                                        </p:tav>
                                      </p:tavLst>
                                    </p:anim>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11"/>
                                        </p:tgtEl>
                                        <p:attrNameLst>
                                          <p:attrName>ppt_x</p:attrName>
                                        </p:attrNameLst>
                                      </p:cBhvr>
                                      <p:tavLst>
                                        <p:tav tm="0">
                                          <p:val>
                                            <p:strVal val="ppt_x"/>
                                          </p:val>
                                        </p:tav>
                                        <p:tav tm="100000">
                                          <p:val>
                                            <p:strVal val="ppt_x"/>
                                          </p:val>
                                        </p:tav>
                                      </p:tavLst>
                                    </p:anim>
                                    <p:anim calcmode="lin" valueType="num">
                                      <p:cBhvr additive="base">
                                        <p:cTn id="41" dur="500"/>
                                        <p:tgtEl>
                                          <p:spTgt spid="11"/>
                                        </p:tgtEl>
                                        <p:attrNameLst>
                                          <p:attrName>ppt_y</p:attrName>
                                        </p:attrNameLst>
                                      </p:cBhvr>
                                      <p:tavLst>
                                        <p:tav tm="0">
                                          <p:val>
                                            <p:strVal val="ppt_y"/>
                                          </p:val>
                                        </p:tav>
                                        <p:tav tm="100000">
                                          <p:val>
                                            <p:strVal val="1+ppt_h/2"/>
                                          </p:val>
                                        </p:tav>
                                      </p:tavLst>
                                    </p:anim>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Classes</a:t>
            </a:r>
            <a:endParaRPr lang="en-US" dirty="0"/>
          </a:p>
        </p:txBody>
      </p:sp>
      <p:sp>
        <p:nvSpPr>
          <p:cNvPr id="5" name="Rectangle 4"/>
          <p:cNvSpPr/>
          <p:nvPr/>
        </p:nvSpPr>
        <p:spPr>
          <a:xfrm>
            <a:off x="1089023" y="1777042"/>
            <a:ext cx="7272339" cy="4329390"/>
          </a:xfrm>
          <a:prstGeom prst="rect">
            <a:avLst/>
          </a:prstGeom>
        </p:spPr>
        <p:txBody>
          <a:bodyPr wrap="square">
            <a:spAutoFit/>
          </a:bodyPr>
          <a:lstStyle/>
          <a:p>
            <a:pPr marL="282575" lvl="0" indent="-282575" defTabSz="914400">
              <a:spcBef>
                <a:spcPts val="2000"/>
              </a:spcBef>
              <a:buFont typeface="Wingdings" pitchFamily="2" charset="2"/>
              <a:buChar char=""/>
            </a:pPr>
            <a:r>
              <a:rPr lang="en-US" sz="3200" b="1" dirty="0"/>
              <a:t>Financial </a:t>
            </a:r>
            <a:r>
              <a:rPr lang="en-US" sz="3200" b="1" dirty="0" smtClean="0"/>
              <a:t>Literacy</a:t>
            </a:r>
          </a:p>
          <a:p>
            <a:pPr marL="739775" lvl="1" indent="-282575" defTabSz="914400">
              <a:spcBef>
                <a:spcPts val="2000"/>
              </a:spcBef>
              <a:buFont typeface="Wingdings" pitchFamily="2" charset="2"/>
              <a:buChar char=""/>
            </a:pPr>
            <a:r>
              <a:rPr lang="en-US" sz="3200" dirty="0" smtClean="0"/>
              <a:t>Grades 10, 11, 12</a:t>
            </a:r>
          </a:p>
          <a:p>
            <a:pPr defTabSz="914400">
              <a:spcBef>
                <a:spcPts val="2000"/>
              </a:spcBef>
            </a:pPr>
            <a:endParaRPr lang="en-US" sz="3200" dirty="0" smtClean="0"/>
          </a:p>
          <a:p>
            <a:pPr marL="282575" indent="-282575" defTabSz="914400">
              <a:spcBef>
                <a:spcPts val="2000"/>
              </a:spcBef>
              <a:buFont typeface="Wingdings" pitchFamily="2" charset="2"/>
              <a:buChar char=""/>
            </a:pPr>
            <a:r>
              <a:rPr lang="en-US" sz="3200" b="1" dirty="0" smtClean="0"/>
              <a:t>Introduction </a:t>
            </a:r>
            <a:r>
              <a:rPr lang="en-US" sz="3200" b="1" dirty="0"/>
              <a:t>to </a:t>
            </a:r>
            <a:r>
              <a:rPr lang="en-US" sz="3200" b="1" dirty="0" smtClean="0"/>
              <a:t>Investing &amp; Finance</a:t>
            </a:r>
          </a:p>
          <a:p>
            <a:pPr marL="739775" lvl="1" indent="-282575" defTabSz="914400">
              <a:spcBef>
                <a:spcPts val="2000"/>
              </a:spcBef>
              <a:buFont typeface="Wingdings" pitchFamily="2" charset="2"/>
              <a:buChar char=""/>
            </a:pPr>
            <a:r>
              <a:rPr lang="en-US" sz="3200" dirty="0" smtClean="0"/>
              <a:t>Grades 11, 12</a:t>
            </a:r>
            <a:endParaRPr lang="en-US" sz="3200" dirty="0"/>
          </a:p>
          <a:p>
            <a:pPr lvl="0" defTabSz="914400">
              <a:spcBef>
                <a:spcPts val="2000"/>
              </a:spcBef>
            </a:pPr>
            <a:endParaRPr lang="en-US" sz="3200" dirty="0">
              <a:solidFill>
                <a:srgbClr val="000000">
                  <a:lumMod val="75000"/>
                  <a:lumOff val="25000"/>
                </a:srgbClr>
              </a:solidFill>
            </a:endParaRPr>
          </a:p>
        </p:txBody>
      </p:sp>
      <p:sp>
        <p:nvSpPr>
          <p:cNvPr id="3" name="Slide Number Placeholder 2"/>
          <p:cNvSpPr>
            <a:spLocks noGrp="1"/>
          </p:cNvSpPr>
          <p:nvPr>
            <p:ph type="sldNum" sz="quarter" idx="12"/>
          </p:nvPr>
        </p:nvSpPr>
        <p:spPr/>
        <p:txBody>
          <a:bodyPr/>
          <a:lstStyle/>
          <a:p>
            <a:fld id="{11A40BDC-8D2C-CB47-863B-1884C534C510}" type="slidenum">
              <a:rPr lang="en-US" smtClean="0"/>
              <a:t>21</a:t>
            </a:fld>
            <a:endParaRPr lang="en-US"/>
          </a:p>
        </p:txBody>
      </p:sp>
    </p:spTree>
    <p:extLst>
      <p:ext uri="{BB962C8B-B14F-4D97-AF65-F5344CB8AC3E}">
        <p14:creationId xmlns:p14="http://schemas.microsoft.com/office/powerpoint/2010/main" val="269774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Financial Literacy Important?</a:t>
            </a:r>
          </a:p>
        </p:txBody>
      </p:sp>
      <p:sp>
        <p:nvSpPr>
          <p:cNvPr id="3" name="Content Placeholder 2"/>
          <p:cNvSpPr>
            <a:spLocks noGrp="1"/>
          </p:cNvSpPr>
          <p:nvPr>
            <p:ph idx="1"/>
          </p:nvPr>
        </p:nvSpPr>
        <p:spPr>
          <a:xfrm>
            <a:off x="751840" y="2041301"/>
            <a:ext cx="7813040" cy="4680174"/>
          </a:xfrm>
        </p:spPr>
        <p:txBody>
          <a:bodyPr>
            <a:normAutofit lnSpcReduction="10000"/>
          </a:bodyPr>
          <a:lstStyle/>
          <a:p>
            <a:r>
              <a:rPr lang="en-US" sz="2800" dirty="0" smtClean="0"/>
              <a:t>7 </a:t>
            </a:r>
            <a:r>
              <a:rPr lang="en-US" sz="2800" dirty="0"/>
              <a:t>in 10 </a:t>
            </a:r>
            <a:r>
              <a:rPr lang="en-US" sz="2800" dirty="0" smtClean="0"/>
              <a:t>college seniors graduated with debt last year</a:t>
            </a:r>
          </a:p>
          <a:p>
            <a:pPr lvl="1"/>
            <a:r>
              <a:rPr lang="en-US" sz="2400" dirty="0" smtClean="0"/>
              <a:t>Average debt per borrower: $29,400</a:t>
            </a:r>
          </a:p>
          <a:p>
            <a:r>
              <a:rPr lang="en-US" sz="2800" dirty="0" smtClean="0"/>
              <a:t>Young </a:t>
            </a:r>
            <a:r>
              <a:rPr lang="en-US" sz="2800" dirty="0"/>
              <a:t>adults between 20 and 24 represent the fastest growing segment of bankruptcy </a:t>
            </a:r>
            <a:r>
              <a:rPr lang="en-US" sz="2800" dirty="0" smtClean="0"/>
              <a:t>filings</a:t>
            </a:r>
            <a:endParaRPr lang="en-US" sz="2800" dirty="0"/>
          </a:p>
          <a:p>
            <a:pPr lvl="1"/>
            <a:r>
              <a:rPr lang="en-US" sz="2400" dirty="0" smtClean="0"/>
              <a:t>The rate of college graduates filing for bankruptcy went up 20% in 2011</a:t>
            </a:r>
          </a:p>
          <a:p>
            <a:pPr marL="282575" lvl="1" indent="0">
              <a:buNone/>
            </a:pPr>
            <a:endParaRPr lang="en-US" dirty="0"/>
          </a:p>
          <a:p>
            <a:pPr marL="282575" lvl="1" indent="0">
              <a:buNone/>
            </a:pPr>
            <a:endParaRPr lang="en-US" dirty="0"/>
          </a:p>
          <a:p>
            <a:pPr marL="282575" lvl="1" indent="0">
              <a:buNone/>
            </a:pPr>
            <a:r>
              <a:rPr lang="en-US" sz="1600" dirty="0" smtClean="0"/>
              <a:t>Source:</a:t>
            </a:r>
          </a:p>
          <a:p>
            <a:pPr marL="282575" lvl="1" indent="0">
              <a:buNone/>
            </a:pPr>
            <a:r>
              <a:rPr lang="en-US" sz="1600" dirty="0" err="1" smtClean="0"/>
              <a:t>Jump$tart</a:t>
            </a:r>
            <a:r>
              <a:rPr lang="en-US" sz="1600" dirty="0" smtClean="0"/>
              <a:t>: Making the Case for Financial Literacy</a:t>
            </a:r>
            <a:endParaRPr lang="en-US" sz="1600" dirty="0"/>
          </a:p>
          <a:p>
            <a:pPr marL="282575" lvl="1" indent="0">
              <a:buNone/>
            </a:pPr>
            <a:r>
              <a:rPr lang="en-US" sz="1600" dirty="0" smtClean="0"/>
              <a:t>The Project on Student Debt</a:t>
            </a:r>
            <a:endParaRPr lang="en-US" sz="1600" dirty="0"/>
          </a:p>
          <a:p>
            <a:pPr marL="282575" lvl="1" indent="0">
              <a:buNone/>
            </a:pPr>
            <a:endParaRPr lang="en-US" dirty="0"/>
          </a:p>
        </p:txBody>
      </p:sp>
      <p:sp>
        <p:nvSpPr>
          <p:cNvPr id="4" name="Slide Number Placeholder 3"/>
          <p:cNvSpPr>
            <a:spLocks noGrp="1"/>
          </p:cNvSpPr>
          <p:nvPr>
            <p:ph type="sldNum" sz="quarter" idx="12"/>
          </p:nvPr>
        </p:nvSpPr>
        <p:spPr/>
        <p:txBody>
          <a:bodyPr/>
          <a:lstStyle/>
          <a:p>
            <a:fld id="{11A40BDC-8D2C-CB47-863B-1884C534C510}" type="slidenum">
              <a:rPr lang="en-US" smtClean="0"/>
              <a:t>22</a:t>
            </a:fld>
            <a:endParaRPr lang="en-US"/>
          </a:p>
        </p:txBody>
      </p:sp>
    </p:spTree>
    <p:extLst>
      <p:ext uri="{BB962C8B-B14F-4D97-AF65-F5344CB8AC3E}">
        <p14:creationId xmlns:p14="http://schemas.microsoft.com/office/powerpoint/2010/main" val="14309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547"/>
            <a:ext cx="9104751" cy="476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2673"/>
            <a:ext cx="9144000" cy="253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1A40BDC-8D2C-CB47-863B-1884C534C510}" type="slidenum">
              <a:rPr lang="en-US" smtClean="0"/>
              <a:t>23</a:t>
            </a:fld>
            <a:endParaRPr lang="en-US"/>
          </a:p>
        </p:txBody>
      </p:sp>
    </p:spTree>
    <p:extLst>
      <p:ext uri="{BB962C8B-B14F-4D97-AF65-F5344CB8AC3E}">
        <p14:creationId xmlns:p14="http://schemas.microsoft.com/office/powerpoint/2010/main" val="2926452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5"/>
          <a:stretch/>
        </p:blipFill>
        <p:spPr bwMode="auto">
          <a:xfrm>
            <a:off x="103031" y="4219575"/>
            <a:ext cx="8898094"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1" y="-1"/>
            <a:ext cx="8898094" cy="430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11A40BDC-8D2C-CB47-863B-1884C534C510}" type="slidenum">
              <a:rPr lang="en-US" smtClean="0"/>
              <a:t>24</a:t>
            </a:fld>
            <a:endParaRPr lang="en-US"/>
          </a:p>
        </p:txBody>
      </p:sp>
    </p:spTree>
    <p:extLst>
      <p:ext uri="{BB962C8B-B14F-4D97-AF65-F5344CB8AC3E}">
        <p14:creationId xmlns:p14="http://schemas.microsoft.com/office/powerpoint/2010/main" val="2914360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4000" dirty="0" smtClean="0"/>
              <a:t/>
            </a:r>
            <a:br>
              <a:rPr lang="en-US" altLang="en-US" sz="4000" dirty="0" smtClean="0"/>
            </a:br>
            <a:r>
              <a:rPr lang="en-US" altLang="en-US" sz="4000" dirty="0" smtClean="0"/>
              <a:t>Implementation Cost</a:t>
            </a:r>
            <a:r>
              <a:rPr lang="en-US" altLang="en-US" sz="4000" dirty="0"/>
              <a:t/>
            </a:r>
            <a:br>
              <a:rPr lang="en-US" altLang="en-US" sz="4000" dirty="0"/>
            </a:br>
            <a:endParaRPr lang="en-US" sz="4000" dirty="0"/>
          </a:p>
        </p:txBody>
      </p:sp>
      <p:sp>
        <p:nvSpPr>
          <p:cNvPr id="353285" name="Rectangle 5"/>
          <p:cNvSpPr>
            <a:spLocks noGrp="1" noChangeArrowheads="1"/>
          </p:cNvSpPr>
          <p:nvPr>
            <p:ph idx="1"/>
          </p:nvPr>
        </p:nvSpPr>
        <p:spPr/>
        <p:txBody>
          <a:bodyPr>
            <a:normAutofit/>
          </a:bodyPr>
          <a:lstStyle/>
          <a:p>
            <a:r>
              <a:rPr lang="en-US" altLang="en-US" sz="2800" dirty="0" smtClean="0"/>
              <a:t>Summer work to develop common assessments and implementation guides</a:t>
            </a:r>
          </a:p>
          <a:p>
            <a:pPr marL="0" indent="0">
              <a:buNone/>
            </a:pPr>
            <a:r>
              <a:rPr lang="en-US" altLang="en-US" sz="2800" dirty="0"/>
              <a:t> </a:t>
            </a:r>
            <a:r>
              <a:rPr lang="en-US" altLang="en-US" sz="2800" dirty="0" smtClean="0"/>
              <a:t>   120 hours @ 38.76 per hour = $4651.20</a:t>
            </a:r>
          </a:p>
          <a:p>
            <a:r>
              <a:rPr lang="en-US" altLang="en-US" sz="2800" dirty="0" smtClean="0"/>
              <a:t>Purchase textbooks for new Financial Literacy course </a:t>
            </a:r>
          </a:p>
          <a:p>
            <a:pPr lvl="1"/>
            <a:r>
              <a:rPr lang="en-US" altLang="en-US" sz="2600" dirty="0" smtClean="0"/>
              <a:t>40 students (estimated) @ $37.50 per student 	= $1500.00</a:t>
            </a:r>
            <a:endParaRPr lang="en-US" altLang="en-US" sz="2600" dirty="0"/>
          </a:p>
        </p:txBody>
      </p:sp>
      <p:sp>
        <p:nvSpPr>
          <p:cNvPr id="2" name="Slide Number Placeholder 1"/>
          <p:cNvSpPr>
            <a:spLocks noGrp="1"/>
          </p:cNvSpPr>
          <p:nvPr>
            <p:ph type="sldNum" sz="quarter" idx="12"/>
          </p:nvPr>
        </p:nvSpPr>
        <p:spPr/>
        <p:txBody>
          <a:bodyPr/>
          <a:lstStyle/>
          <a:p>
            <a:fld id="{11A40BDC-8D2C-CB47-863B-1884C534C510}" type="slidenum">
              <a:rPr lang="en-US" smtClean="0"/>
              <a:t>25</a:t>
            </a:fld>
            <a:endParaRPr lang="en-US"/>
          </a:p>
        </p:txBody>
      </p:sp>
    </p:spTree>
    <p:custDataLst>
      <p:tags r:id="rId1"/>
    </p:custDataLst>
    <p:extLst>
      <p:ext uri="{BB962C8B-B14F-4D97-AF65-F5344CB8AC3E}">
        <p14:creationId xmlns:p14="http://schemas.microsoft.com/office/powerpoint/2010/main" val="606779661"/>
      </p:ext>
    </p:extLst>
  </p:cSld>
  <p:clrMapOvr>
    <a:masterClrMapping/>
  </p:clrMapOvr>
  <p:transition advTm="16704"/>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09" t="18859"/>
          <a:stretch/>
        </p:blipFill>
        <p:spPr bwMode="auto">
          <a:xfrm>
            <a:off x="483078" y="297887"/>
            <a:ext cx="8199631" cy="642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11A40BDC-8D2C-CB47-863B-1884C534C510}" type="slidenum">
              <a:rPr lang="en-US" smtClean="0"/>
              <a:t>26</a:t>
            </a:fld>
            <a:endParaRPr lang="en-US"/>
          </a:p>
        </p:txBody>
      </p:sp>
    </p:spTree>
    <p:extLst>
      <p:ext uri="{BB962C8B-B14F-4D97-AF65-F5344CB8AC3E}">
        <p14:creationId xmlns:p14="http://schemas.microsoft.com/office/powerpoint/2010/main" val="1906184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New </a:t>
            </a:r>
            <a:r>
              <a:rPr lang="en-US" dirty="0"/>
              <a:t>C</a:t>
            </a:r>
            <a:r>
              <a:rPr lang="en-US" dirty="0" smtClean="0"/>
              <a:t>urriculum</a:t>
            </a:r>
            <a:endParaRPr lang="en-US" dirty="0"/>
          </a:p>
        </p:txBody>
      </p:sp>
      <p:sp>
        <p:nvSpPr>
          <p:cNvPr id="3" name="Content Placeholder 2"/>
          <p:cNvSpPr>
            <a:spLocks noGrp="1"/>
          </p:cNvSpPr>
          <p:nvPr>
            <p:ph idx="1"/>
          </p:nvPr>
        </p:nvSpPr>
        <p:spPr>
          <a:xfrm>
            <a:off x="1089023" y="1801906"/>
            <a:ext cx="7451127" cy="4324257"/>
          </a:xfrm>
        </p:spPr>
        <p:txBody>
          <a:bodyPr/>
          <a:lstStyle/>
          <a:p>
            <a:r>
              <a:rPr lang="en-US" dirty="0" smtClean="0"/>
              <a:t>Evaluation of common assessments that measure student mastery of key concepts as well as consistent implementation of the curriculum.</a:t>
            </a:r>
          </a:p>
          <a:p>
            <a:r>
              <a:rPr lang="en-US" dirty="0" smtClean="0"/>
              <a:t>Observations by school-based administrators focused on content, delivery and assessment of curriculum.</a:t>
            </a:r>
          </a:p>
          <a:p>
            <a:r>
              <a:rPr lang="en-US" dirty="0" smtClean="0"/>
              <a:t>Student enrollment in these elective courses.</a:t>
            </a:r>
          </a:p>
          <a:p>
            <a:r>
              <a:rPr lang="en-US" dirty="0" smtClean="0"/>
              <a:t>Feedback from professionals in the field as well as graduates of our high schools.</a:t>
            </a:r>
            <a:endParaRPr lang="en-US" dirty="0"/>
          </a:p>
        </p:txBody>
      </p:sp>
      <p:sp>
        <p:nvSpPr>
          <p:cNvPr id="4" name="Slide Number Placeholder 3"/>
          <p:cNvSpPr>
            <a:spLocks noGrp="1"/>
          </p:cNvSpPr>
          <p:nvPr>
            <p:ph type="sldNum" sz="quarter" idx="12"/>
          </p:nvPr>
        </p:nvSpPr>
        <p:spPr/>
        <p:txBody>
          <a:bodyPr/>
          <a:lstStyle/>
          <a:p>
            <a:fld id="{11A40BDC-8D2C-CB47-863B-1884C534C510}" type="slidenum">
              <a:rPr lang="en-US" smtClean="0"/>
              <a:t>27</a:t>
            </a:fld>
            <a:endParaRPr lang="en-US"/>
          </a:p>
        </p:txBody>
      </p:sp>
    </p:spTree>
    <p:extLst>
      <p:ext uri="{BB962C8B-B14F-4D97-AF65-F5344CB8AC3E}">
        <p14:creationId xmlns:p14="http://schemas.microsoft.com/office/powerpoint/2010/main" val="1557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1149668"/>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79" y="1424306"/>
            <a:ext cx="7820943" cy="521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11A40BDC-8D2C-CB47-863B-1884C534C510}" type="slidenum">
              <a:rPr lang="en-US" smtClean="0"/>
              <a:t>28</a:t>
            </a:fld>
            <a:endParaRPr lang="en-US"/>
          </a:p>
        </p:txBody>
      </p:sp>
    </p:spTree>
    <p:extLst>
      <p:ext uri="{BB962C8B-B14F-4D97-AF65-F5344CB8AC3E}">
        <p14:creationId xmlns:p14="http://schemas.microsoft.com/office/powerpoint/2010/main" val="221432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9539604"/>
              </p:ext>
            </p:extLst>
          </p:nvPr>
        </p:nvGraphicFramePr>
        <p:xfrm>
          <a:off x="731475" y="328702"/>
          <a:ext cx="8126569" cy="6245674"/>
        </p:xfrm>
        <a:graphic>
          <a:graphicData uri="http://schemas.openxmlformats.org/drawingml/2006/table">
            <a:tbl>
              <a:tblPr/>
              <a:tblGrid>
                <a:gridCol w="3683359"/>
                <a:gridCol w="1030310"/>
                <a:gridCol w="1120462"/>
                <a:gridCol w="1107583"/>
                <a:gridCol w="1184855"/>
              </a:tblGrid>
              <a:tr h="403039">
                <a:tc>
                  <a:txBody>
                    <a:bodyPr/>
                    <a:lstStyle/>
                    <a:p>
                      <a:pPr algn="ctr" fontAlgn="b"/>
                      <a:r>
                        <a:rPr lang="en-US" sz="2000" b="1" i="0" u="none" strike="noStrike" dirty="0">
                          <a:solidFill>
                            <a:srgbClr val="000000"/>
                          </a:solidFill>
                          <a:effectLst/>
                          <a:latin typeface="Calibri"/>
                        </a:rPr>
                        <a:t> </a:t>
                      </a:r>
                      <a:r>
                        <a:rPr lang="en-US" sz="2000" b="1" i="0" u="none" strike="noStrike" dirty="0" smtClean="0">
                          <a:solidFill>
                            <a:srgbClr val="000000"/>
                          </a:solidFill>
                          <a:effectLst/>
                          <a:latin typeface="Calibri"/>
                        </a:rPr>
                        <a:t>COURSE OFFERINGS</a:t>
                      </a:r>
                      <a:endParaRPr lang="en-US"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dirty="0">
                          <a:solidFill>
                            <a:srgbClr val="000000"/>
                          </a:solidFill>
                          <a:effectLst/>
                          <a:latin typeface="Calibri"/>
                        </a:rPr>
                        <a:t>Grade 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a:solidFill>
                            <a:srgbClr val="000000"/>
                          </a:solidFill>
                          <a:effectLst/>
                          <a:latin typeface="Calibri"/>
                        </a:rPr>
                        <a:t>Grade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a:solidFill>
                            <a:srgbClr val="000000"/>
                          </a:solidFill>
                          <a:effectLst/>
                          <a:latin typeface="Calibri"/>
                        </a:rPr>
                        <a:t>Grade 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a:solidFill>
                            <a:srgbClr val="000000"/>
                          </a:solidFill>
                          <a:effectLst/>
                          <a:latin typeface="Calibri"/>
                        </a:rPr>
                        <a:t>Grade 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38638">
                <a:tc>
                  <a:txBody>
                    <a:bodyPr/>
                    <a:lstStyle/>
                    <a:p>
                      <a:pPr algn="ctr" fontAlgn="b"/>
                      <a:r>
                        <a:rPr lang="en-US" sz="2200" b="0" i="0" u="none" strike="noStrike" dirty="0">
                          <a:solidFill>
                            <a:srgbClr val="000000"/>
                          </a:solidFill>
                          <a:effectLst/>
                          <a:latin typeface="Calibri"/>
                        </a:rPr>
                        <a:t>Introduction to Business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a:solidFill>
                            <a:srgbClr val="000000"/>
                          </a:solidFill>
                          <a:effectLst/>
                          <a:latin typeface="Calibri"/>
                        </a:rPr>
                        <a:t>Marketing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a:solidFill>
                            <a:srgbClr val="000000"/>
                          </a:solidFill>
                          <a:effectLst/>
                          <a:latin typeface="Calibri"/>
                        </a:rPr>
                        <a:t>Accounting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a:solidFill>
                            <a:srgbClr val="000000"/>
                          </a:solidFill>
                          <a:effectLst/>
                          <a:latin typeface="Calibri"/>
                        </a:rPr>
                        <a:t>Business Law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a:solidFill>
                            <a:srgbClr val="000000"/>
                          </a:solidFill>
                          <a:effectLst/>
                          <a:latin typeface="Calibri"/>
                        </a:rPr>
                        <a:t>Business 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smtClean="0">
                          <a:solidFill>
                            <a:srgbClr val="000000"/>
                          </a:solidFill>
                          <a:effectLst/>
                          <a:latin typeface="Calibri"/>
                        </a:rPr>
                        <a:t>The</a:t>
                      </a:r>
                      <a:r>
                        <a:rPr lang="en-US" sz="2200" b="0" i="0" u="none" strike="noStrike" baseline="0" dirty="0" smtClean="0">
                          <a:solidFill>
                            <a:srgbClr val="000000"/>
                          </a:solidFill>
                          <a:effectLst/>
                          <a:latin typeface="Calibri"/>
                        </a:rPr>
                        <a:t> </a:t>
                      </a:r>
                      <a:r>
                        <a:rPr lang="en-US" sz="2200" b="0" i="0" u="none" strike="noStrike" dirty="0" smtClean="0">
                          <a:solidFill>
                            <a:srgbClr val="000000"/>
                          </a:solidFill>
                          <a:effectLst/>
                          <a:latin typeface="Calibri"/>
                        </a:rPr>
                        <a:t>Business </a:t>
                      </a:r>
                      <a:r>
                        <a:rPr lang="en-US" sz="2200" b="0" i="0" u="none" strike="noStrike" dirty="0">
                          <a:solidFill>
                            <a:srgbClr val="000000"/>
                          </a:solidFill>
                          <a:effectLst/>
                          <a:latin typeface="Calibri"/>
                        </a:rPr>
                        <a:t>of Sports &amp; </a:t>
                      </a:r>
                      <a:r>
                        <a:rPr lang="en-US" sz="2200" b="0" i="0" u="none" strike="noStrike" dirty="0" smtClean="0">
                          <a:solidFill>
                            <a:srgbClr val="000000"/>
                          </a:solidFill>
                          <a:effectLst/>
                          <a:latin typeface="Calibri"/>
                        </a:rPr>
                        <a:t>Entertainment</a:t>
                      </a:r>
                      <a:endParaRPr lang="en-US" sz="22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a:solidFill>
                            <a:srgbClr val="000000"/>
                          </a:solidFill>
                          <a:effectLst/>
                          <a:latin typeface="Calibri"/>
                        </a:rPr>
                        <a:t>AP Economics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a:solidFill>
                            <a:srgbClr val="000000"/>
                          </a:solidFill>
                          <a:effectLst/>
                          <a:latin typeface="Calibri"/>
                        </a:rPr>
                        <a:t>Advanced Advertising &amp; Design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a:solidFill>
                            <a:srgbClr val="000000"/>
                          </a:solidFill>
                          <a:effectLst/>
                          <a:latin typeface="Calibri"/>
                        </a:rPr>
                        <a:t>Entrepreneurship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a:solidFill>
                            <a:srgbClr val="000000"/>
                          </a:solidFill>
                          <a:effectLst/>
                          <a:latin typeface="Calibri"/>
                        </a:rPr>
                        <a:t>Internship &amp; Career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smtClean="0">
                          <a:solidFill>
                            <a:srgbClr val="000000"/>
                          </a:solidFill>
                          <a:effectLst/>
                          <a:latin typeface="Calibri"/>
                        </a:rPr>
                        <a:t>Computer</a:t>
                      </a:r>
                      <a:r>
                        <a:rPr lang="en-US" sz="2200" b="0" i="0" u="none" strike="noStrike" baseline="0" dirty="0" smtClean="0">
                          <a:solidFill>
                            <a:srgbClr val="000000"/>
                          </a:solidFill>
                          <a:effectLst/>
                          <a:latin typeface="Calibri"/>
                        </a:rPr>
                        <a:t> Information Systems</a:t>
                      </a:r>
                      <a:endParaRPr lang="en-US" sz="22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a:solidFill>
                            <a:srgbClr val="000000"/>
                          </a:solidFill>
                          <a:effectLst/>
                          <a:latin typeface="Calibri"/>
                        </a:rPr>
                        <a:t>Computer Game Design &amp; Programming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a:solidFill>
                            <a:srgbClr val="000000"/>
                          </a:solidFill>
                          <a:effectLst/>
                          <a:latin typeface="Calibri"/>
                        </a:rPr>
                        <a:t>Robotic Programming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a:solidFill>
                            <a:srgbClr val="000000"/>
                          </a:solidFill>
                          <a:effectLst/>
                          <a:latin typeface="Calibri"/>
                        </a:rPr>
                        <a:t>Web Design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a:solidFill>
                            <a:srgbClr val="000000"/>
                          </a:solidFill>
                          <a:effectLst/>
                          <a:latin typeface="Calibri"/>
                        </a:rPr>
                        <a:t>AP Computer Science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11A40BDC-8D2C-CB47-863B-1884C534C510}" type="slidenum">
              <a:rPr lang="en-US" smtClean="0"/>
              <a:t>3</a:t>
            </a:fld>
            <a:endParaRPr lang="en-US"/>
          </a:p>
        </p:txBody>
      </p:sp>
    </p:spTree>
    <p:extLst>
      <p:ext uri="{BB962C8B-B14F-4D97-AF65-F5344CB8AC3E}">
        <p14:creationId xmlns:p14="http://schemas.microsoft.com/office/powerpoint/2010/main" val="3826570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47356" y="460617"/>
            <a:ext cx="7272339" cy="1116281"/>
          </a:xfrm>
        </p:spPr>
        <p:txBody>
          <a:bodyPr/>
          <a:lstStyle/>
          <a:p>
            <a:r>
              <a:rPr lang="en-US" dirty="0" smtClean="0"/>
              <a:t>Characteristics of an Elective Program</a:t>
            </a:r>
            <a:endParaRPr lang="en-US" dirty="0"/>
          </a:p>
        </p:txBody>
      </p:sp>
      <p:sp>
        <p:nvSpPr>
          <p:cNvPr id="8" name="Content Placeholder 7"/>
          <p:cNvSpPr>
            <a:spLocks noGrp="1"/>
          </p:cNvSpPr>
          <p:nvPr>
            <p:ph idx="1"/>
          </p:nvPr>
        </p:nvSpPr>
        <p:spPr>
          <a:xfrm>
            <a:off x="947356" y="1858636"/>
            <a:ext cx="7272339" cy="4700789"/>
          </a:xfrm>
        </p:spPr>
        <p:txBody>
          <a:bodyPr>
            <a:normAutofit/>
          </a:bodyPr>
          <a:lstStyle/>
          <a:p>
            <a:r>
              <a:rPr lang="en-US" sz="2800" dirty="0" smtClean="0"/>
              <a:t>The Business program, as an elective, is part of very competitive free market.</a:t>
            </a:r>
          </a:p>
          <a:p>
            <a:r>
              <a:rPr lang="en-US" sz="2800" dirty="0" smtClean="0"/>
              <a:t>Our courses attract a wide range of students with different backgrounds and interests.</a:t>
            </a:r>
          </a:p>
          <a:p>
            <a:r>
              <a:rPr lang="en-US" sz="2800" dirty="0" smtClean="0"/>
              <a:t>As a result, we have designed courses that meet the needs of a variety of students.</a:t>
            </a:r>
            <a:endParaRPr lang="en-US" sz="2800" dirty="0"/>
          </a:p>
          <a:p>
            <a:pPr>
              <a:buNone/>
            </a:pPr>
            <a:endParaRPr lang="en-US" dirty="0"/>
          </a:p>
        </p:txBody>
      </p:sp>
      <p:sp>
        <p:nvSpPr>
          <p:cNvPr id="2" name="Slide Number Placeholder 1"/>
          <p:cNvSpPr>
            <a:spLocks noGrp="1"/>
          </p:cNvSpPr>
          <p:nvPr>
            <p:ph type="sldNum" sz="quarter" idx="12"/>
          </p:nvPr>
        </p:nvSpPr>
        <p:spPr/>
        <p:txBody>
          <a:bodyPr/>
          <a:lstStyle/>
          <a:p>
            <a:fld id="{11A40BDC-8D2C-CB47-863B-1884C534C510}" type="slidenum">
              <a:rPr lang="en-US" smtClean="0"/>
              <a:t>4</a:t>
            </a:fld>
            <a:endParaRPr lang="en-US"/>
          </a:p>
        </p:txBody>
      </p:sp>
    </p:spTree>
    <p:extLst>
      <p:ext uri="{BB962C8B-B14F-4D97-AF65-F5344CB8AC3E}">
        <p14:creationId xmlns:p14="http://schemas.microsoft.com/office/powerpoint/2010/main" val="404949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29929725"/>
              </p:ext>
            </p:extLst>
          </p:nvPr>
        </p:nvGraphicFramePr>
        <p:xfrm>
          <a:off x="553119" y="3126795"/>
          <a:ext cx="8099688" cy="1463451"/>
        </p:xfrm>
        <a:graphic>
          <a:graphicData uri="http://schemas.openxmlformats.org/drawingml/2006/table">
            <a:tbl>
              <a:tblPr firstRow="1" bandRow="1">
                <a:tableStyleId>{5C22544A-7EE6-4342-B048-85BDC9FD1C3A}</a:tableStyleId>
              </a:tblPr>
              <a:tblGrid>
                <a:gridCol w="2743679"/>
                <a:gridCol w="1211304"/>
                <a:gridCol w="1036177"/>
                <a:gridCol w="1094553"/>
                <a:gridCol w="1021583"/>
                <a:gridCol w="992392"/>
              </a:tblGrid>
              <a:tr h="588233">
                <a:tc>
                  <a:txBody>
                    <a:bodyPr/>
                    <a:lstStyle/>
                    <a:p>
                      <a:endParaRPr lang="en-US" dirty="0"/>
                    </a:p>
                  </a:txBody>
                  <a:tcPr>
                    <a:solidFill>
                      <a:schemeClr val="accent1">
                        <a:lumMod val="60000"/>
                        <a:lumOff val="40000"/>
                      </a:schemeClr>
                    </a:solidFill>
                  </a:tcPr>
                </a:tc>
                <a:tc>
                  <a:txBody>
                    <a:bodyPr/>
                    <a:lstStyle/>
                    <a:p>
                      <a:r>
                        <a:rPr lang="en-US" sz="2800" b="0" dirty="0" smtClean="0"/>
                        <a:t>2009</a:t>
                      </a:r>
                      <a:endParaRPr lang="en-US" sz="2800" b="0" dirty="0"/>
                    </a:p>
                  </a:txBody>
                  <a:tcPr>
                    <a:solidFill>
                      <a:schemeClr val="accent1">
                        <a:lumMod val="60000"/>
                        <a:lumOff val="40000"/>
                      </a:schemeClr>
                    </a:solidFill>
                  </a:tcPr>
                </a:tc>
                <a:tc>
                  <a:txBody>
                    <a:bodyPr/>
                    <a:lstStyle/>
                    <a:p>
                      <a:r>
                        <a:rPr lang="en-US" sz="2800" b="0" dirty="0" smtClean="0"/>
                        <a:t>2010</a:t>
                      </a:r>
                      <a:endParaRPr lang="en-US" sz="2800" b="0" dirty="0"/>
                    </a:p>
                  </a:txBody>
                  <a:tcPr>
                    <a:solidFill>
                      <a:schemeClr val="accent1">
                        <a:lumMod val="60000"/>
                        <a:lumOff val="40000"/>
                      </a:schemeClr>
                    </a:solidFill>
                  </a:tcPr>
                </a:tc>
                <a:tc>
                  <a:txBody>
                    <a:bodyPr/>
                    <a:lstStyle/>
                    <a:p>
                      <a:r>
                        <a:rPr lang="en-US" sz="2800" b="0" dirty="0" smtClean="0"/>
                        <a:t>2011</a:t>
                      </a:r>
                      <a:endParaRPr lang="en-US" sz="2800" b="0" dirty="0"/>
                    </a:p>
                  </a:txBody>
                  <a:tcPr>
                    <a:solidFill>
                      <a:schemeClr val="accent1">
                        <a:lumMod val="60000"/>
                        <a:lumOff val="40000"/>
                      </a:schemeClr>
                    </a:solidFill>
                  </a:tcPr>
                </a:tc>
                <a:tc>
                  <a:txBody>
                    <a:bodyPr/>
                    <a:lstStyle/>
                    <a:p>
                      <a:r>
                        <a:rPr lang="en-US" sz="2800" b="0" dirty="0" smtClean="0"/>
                        <a:t>2012</a:t>
                      </a:r>
                      <a:endParaRPr lang="en-US" sz="2800" b="0" dirty="0"/>
                    </a:p>
                  </a:txBody>
                  <a:tcPr>
                    <a:solidFill>
                      <a:schemeClr val="accent1">
                        <a:lumMod val="60000"/>
                        <a:lumOff val="40000"/>
                      </a:schemeClr>
                    </a:solidFill>
                  </a:tcPr>
                </a:tc>
                <a:tc>
                  <a:txBody>
                    <a:bodyPr/>
                    <a:lstStyle/>
                    <a:p>
                      <a:r>
                        <a:rPr lang="en-US" sz="2800" b="0" dirty="0" smtClean="0"/>
                        <a:t>2013</a:t>
                      </a:r>
                      <a:endParaRPr lang="en-US" sz="2800" b="0" dirty="0"/>
                    </a:p>
                  </a:txBody>
                  <a:tcPr>
                    <a:solidFill>
                      <a:schemeClr val="accent1">
                        <a:lumMod val="60000"/>
                        <a:lumOff val="40000"/>
                      </a:schemeClr>
                    </a:solidFill>
                  </a:tcPr>
                </a:tc>
              </a:tr>
              <a:tr h="875218">
                <a:tc>
                  <a:txBody>
                    <a:bodyPr/>
                    <a:lstStyle/>
                    <a:p>
                      <a:r>
                        <a:rPr lang="en-US" sz="3200" b="0" dirty="0" smtClean="0">
                          <a:solidFill>
                            <a:schemeClr val="tx1"/>
                          </a:solidFill>
                        </a:rPr>
                        <a:t>Marketing</a:t>
                      </a:r>
                      <a:endParaRPr lang="en-US" sz="3200" b="0" dirty="0">
                        <a:solidFill>
                          <a:schemeClr val="tx1"/>
                        </a:solidFill>
                      </a:endParaRPr>
                    </a:p>
                  </a:txBody>
                  <a:tcPr/>
                </a:tc>
                <a:tc>
                  <a:txBody>
                    <a:bodyPr/>
                    <a:lstStyle/>
                    <a:p>
                      <a:r>
                        <a:rPr lang="en-US" sz="3200" b="1" dirty="0" smtClean="0">
                          <a:solidFill>
                            <a:schemeClr val="tx1"/>
                          </a:solidFill>
                        </a:rPr>
                        <a:t>29</a:t>
                      </a:r>
                      <a:endParaRPr lang="en-US" sz="3200" b="1" dirty="0">
                        <a:solidFill>
                          <a:schemeClr val="tx1"/>
                        </a:solidFill>
                      </a:endParaRPr>
                    </a:p>
                  </a:txBody>
                  <a:tcPr/>
                </a:tc>
                <a:tc>
                  <a:txBody>
                    <a:bodyPr/>
                    <a:lstStyle/>
                    <a:p>
                      <a:r>
                        <a:rPr lang="en-US" sz="3200" b="1" dirty="0" smtClean="0">
                          <a:solidFill>
                            <a:schemeClr val="tx1"/>
                          </a:solidFill>
                        </a:rPr>
                        <a:t>23</a:t>
                      </a:r>
                      <a:endParaRPr lang="en-US" sz="3200" b="1" dirty="0">
                        <a:solidFill>
                          <a:schemeClr val="tx1"/>
                        </a:solidFill>
                      </a:endParaRPr>
                    </a:p>
                  </a:txBody>
                  <a:tcPr/>
                </a:tc>
                <a:tc>
                  <a:txBody>
                    <a:bodyPr/>
                    <a:lstStyle/>
                    <a:p>
                      <a:r>
                        <a:rPr lang="en-US" sz="3200" b="1" dirty="0" smtClean="0">
                          <a:solidFill>
                            <a:schemeClr val="tx1"/>
                          </a:solidFill>
                        </a:rPr>
                        <a:t>41</a:t>
                      </a:r>
                      <a:endParaRPr lang="en-US" sz="3200" b="1" dirty="0">
                        <a:solidFill>
                          <a:schemeClr val="tx1"/>
                        </a:solidFill>
                      </a:endParaRPr>
                    </a:p>
                  </a:txBody>
                  <a:tcPr/>
                </a:tc>
                <a:tc>
                  <a:txBody>
                    <a:bodyPr/>
                    <a:lstStyle/>
                    <a:p>
                      <a:r>
                        <a:rPr lang="en-US" sz="3200" b="1" dirty="0" smtClean="0">
                          <a:solidFill>
                            <a:schemeClr val="tx1"/>
                          </a:solidFill>
                        </a:rPr>
                        <a:t>98</a:t>
                      </a:r>
                      <a:endParaRPr lang="en-US" sz="3200" b="1" dirty="0">
                        <a:solidFill>
                          <a:schemeClr val="tx1"/>
                        </a:solidFill>
                      </a:endParaRPr>
                    </a:p>
                  </a:txBody>
                  <a:tcPr/>
                </a:tc>
                <a:tc>
                  <a:txBody>
                    <a:bodyPr/>
                    <a:lstStyle/>
                    <a:p>
                      <a:r>
                        <a:rPr lang="en-US" sz="3200" b="1" dirty="0" smtClean="0">
                          <a:solidFill>
                            <a:schemeClr val="tx1"/>
                          </a:solidFill>
                        </a:rPr>
                        <a:t>115</a:t>
                      </a:r>
                      <a:endParaRPr lang="en-US" sz="3200" b="1" dirty="0">
                        <a:solidFill>
                          <a:schemeClr val="tx1"/>
                        </a:solidFill>
                      </a:endParaRPr>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254638894"/>
              </p:ext>
            </p:extLst>
          </p:nvPr>
        </p:nvGraphicFramePr>
        <p:xfrm>
          <a:off x="553118" y="4743882"/>
          <a:ext cx="8099688" cy="1839571"/>
        </p:xfrm>
        <a:graphic>
          <a:graphicData uri="http://schemas.openxmlformats.org/drawingml/2006/table">
            <a:tbl>
              <a:tblPr firstRow="1" bandRow="1">
                <a:tableStyleId>{5C22544A-7EE6-4342-B048-85BDC9FD1C3A}</a:tableStyleId>
              </a:tblPr>
              <a:tblGrid>
                <a:gridCol w="2743678"/>
                <a:gridCol w="1211304"/>
                <a:gridCol w="1036177"/>
                <a:gridCol w="1094553"/>
                <a:gridCol w="1021583"/>
                <a:gridCol w="992393"/>
              </a:tblGrid>
              <a:tr h="601398">
                <a:tc>
                  <a:txBody>
                    <a:bodyPr/>
                    <a:lstStyle/>
                    <a:p>
                      <a:endParaRPr lang="en-US" dirty="0"/>
                    </a:p>
                  </a:txBody>
                  <a:tcPr>
                    <a:solidFill>
                      <a:schemeClr val="accent1">
                        <a:lumMod val="60000"/>
                        <a:lumOff val="40000"/>
                      </a:schemeClr>
                    </a:solidFill>
                  </a:tcPr>
                </a:tc>
                <a:tc>
                  <a:txBody>
                    <a:bodyPr/>
                    <a:lstStyle/>
                    <a:p>
                      <a:r>
                        <a:rPr lang="en-US" sz="2800" b="0" dirty="0" smtClean="0"/>
                        <a:t>2009</a:t>
                      </a:r>
                      <a:endParaRPr lang="en-US" sz="2800" b="0" dirty="0"/>
                    </a:p>
                  </a:txBody>
                  <a:tcPr>
                    <a:solidFill>
                      <a:schemeClr val="accent1">
                        <a:lumMod val="60000"/>
                        <a:lumOff val="40000"/>
                      </a:schemeClr>
                    </a:solidFill>
                  </a:tcPr>
                </a:tc>
                <a:tc>
                  <a:txBody>
                    <a:bodyPr/>
                    <a:lstStyle/>
                    <a:p>
                      <a:r>
                        <a:rPr lang="en-US" sz="2800" b="0" dirty="0" smtClean="0"/>
                        <a:t>2010</a:t>
                      </a:r>
                      <a:endParaRPr lang="en-US" sz="2800" b="0" dirty="0"/>
                    </a:p>
                  </a:txBody>
                  <a:tcPr>
                    <a:solidFill>
                      <a:schemeClr val="accent1">
                        <a:lumMod val="60000"/>
                        <a:lumOff val="40000"/>
                      </a:schemeClr>
                    </a:solidFill>
                  </a:tcPr>
                </a:tc>
                <a:tc>
                  <a:txBody>
                    <a:bodyPr/>
                    <a:lstStyle/>
                    <a:p>
                      <a:r>
                        <a:rPr lang="en-US" sz="2800" b="0" dirty="0" smtClean="0"/>
                        <a:t>2011</a:t>
                      </a:r>
                      <a:endParaRPr lang="en-US" sz="2800" b="0" dirty="0"/>
                    </a:p>
                  </a:txBody>
                  <a:tcPr>
                    <a:solidFill>
                      <a:schemeClr val="accent1">
                        <a:lumMod val="60000"/>
                        <a:lumOff val="40000"/>
                      </a:schemeClr>
                    </a:solidFill>
                  </a:tcPr>
                </a:tc>
                <a:tc>
                  <a:txBody>
                    <a:bodyPr/>
                    <a:lstStyle/>
                    <a:p>
                      <a:r>
                        <a:rPr lang="en-US" sz="2800" b="0" dirty="0" smtClean="0"/>
                        <a:t>2012</a:t>
                      </a:r>
                      <a:endParaRPr lang="en-US" sz="2800" b="0" dirty="0"/>
                    </a:p>
                  </a:txBody>
                  <a:tcPr>
                    <a:solidFill>
                      <a:schemeClr val="accent1">
                        <a:lumMod val="60000"/>
                        <a:lumOff val="40000"/>
                      </a:schemeClr>
                    </a:solidFill>
                  </a:tcPr>
                </a:tc>
                <a:tc>
                  <a:txBody>
                    <a:bodyPr/>
                    <a:lstStyle/>
                    <a:p>
                      <a:r>
                        <a:rPr lang="en-US" sz="2800" b="0" dirty="0" smtClean="0"/>
                        <a:t>2013</a:t>
                      </a:r>
                      <a:endParaRPr lang="en-US" sz="2800" b="0" dirty="0"/>
                    </a:p>
                  </a:txBody>
                  <a:tcPr>
                    <a:solidFill>
                      <a:schemeClr val="accent1">
                        <a:lumMod val="60000"/>
                        <a:lumOff val="40000"/>
                      </a:schemeClr>
                    </a:solidFill>
                  </a:tcPr>
                </a:tc>
              </a:tr>
              <a:tr h="1238173">
                <a:tc>
                  <a:txBody>
                    <a:bodyPr/>
                    <a:lstStyle/>
                    <a:p>
                      <a:r>
                        <a:rPr lang="en-US" sz="3200" b="0" dirty="0" smtClean="0">
                          <a:solidFill>
                            <a:schemeClr val="tx1"/>
                          </a:solidFill>
                        </a:rPr>
                        <a:t>Introduction</a:t>
                      </a:r>
                      <a:r>
                        <a:rPr lang="en-US" sz="3200" b="0" baseline="0" dirty="0" smtClean="0">
                          <a:solidFill>
                            <a:schemeClr val="tx1"/>
                          </a:solidFill>
                        </a:rPr>
                        <a:t> to Business</a:t>
                      </a:r>
                      <a:endParaRPr lang="en-US" sz="3200" b="0" dirty="0">
                        <a:solidFill>
                          <a:schemeClr val="tx1"/>
                        </a:solidFill>
                      </a:endParaRPr>
                    </a:p>
                  </a:txBody>
                  <a:tcPr/>
                </a:tc>
                <a:tc>
                  <a:txBody>
                    <a:bodyPr/>
                    <a:lstStyle/>
                    <a:p>
                      <a:r>
                        <a:rPr lang="en-US" sz="3200" b="1" dirty="0" smtClean="0">
                          <a:solidFill>
                            <a:schemeClr val="tx1"/>
                          </a:solidFill>
                        </a:rPr>
                        <a:t>31</a:t>
                      </a:r>
                      <a:endParaRPr lang="en-US" sz="3200" b="1" dirty="0">
                        <a:solidFill>
                          <a:schemeClr val="tx1"/>
                        </a:solidFill>
                      </a:endParaRPr>
                    </a:p>
                  </a:txBody>
                  <a:tcPr/>
                </a:tc>
                <a:tc>
                  <a:txBody>
                    <a:bodyPr/>
                    <a:lstStyle/>
                    <a:p>
                      <a:r>
                        <a:rPr lang="en-US" sz="3200" b="1" dirty="0" smtClean="0">
                          <a:solidFill>
                            <a:schemeClr val="tx1"/>
                          </a:solidFill>
                        </a:rPr>
                        <a:t>45</a:t>
                      </a:r>
                      <a:endParaRPr lang="en-US" sz="3200" b="1" dirty="0">
                        <a:solidFill>
                          <a:schemeClr val="tx1"/>
                        </a:solidFill>
                      </a:endParaRPr>
                    </a:p>
                  </a:txBody>
                  <a:tcPr/>
                </a:tc>
                <a:tc>
                  <a:txBody>
                    <a:bodyPr/>
                    <a:lstStyle/>
                    <a:p>
                      <a:r>
                        <a:rPr lang="en-US" sz="3200" b="1" dirty="0" smtClean="0">
                          <a:solidFill>
                            <a:schemeClr val="tx1"/>
                          </a:solidFill>
                        </a:rPr>
                        <a:t>53</a:t>
                      </a:r>
                      <a:endParaRPr lang="en-US" sz="3200" b="1" dirty="0">
                        <a:solidFill>
                          <a:schemeClr val="tx1"/>
                        </a:solidFill>
                      </a:endParaRPr>
                    </a:p>
                  </a:txBody>
                  <a:tcPr/>
                </a:tc>
                <a:tc>
                  <a:txBody>
                    <a:bodyPr/>
                    <a:lstStyle/>
                    <a:p>
                      <a:r>
                        <a:rPr lang="en-US" sz="3200" b="1" dirty="0" smtClean="0">
                          <a:solidFill>
                            <a:schemeClr val="tx1"/>
                          </a:solidFill>
                        </a:rPr>
                        <a:t>94</a:t>
                      </a:r>
                      <a:endParaRPr lang="en-US" sz="3200" b="1" dirty="0">
                        <a:solidFill>
                          <a:schemeClr val="tx1"/>
                        </a:solidFill>
                      </a:endParaRPr>
                    </a:p>
                  </a:txBody>
                  <a:tcPr/>
                </a:tc>
                <a:tc>
                  <a:txBody>
                    <a:bodyPr/>
                    <a:lstStyle/>
                    <a:p>
                      <a:r>
                        <a:rPr lang="en-US" sz="3200" b="1" dirty="0" smtClean="0">
                          <a:solidFill>
                            <a:schemeClr val="tx1"/>
                          </a:solidFill>
                        </a:rPr>
                        <a:t>138</a:t>
                      </a:r>
                      <a:endParaRPr lang="en-US" sz="3200" b="1" dirty="0">
                        <a:solidFill>
                          <a:schemeClr val="tx1"/>
                        </a:solidFill>
                      </a:endParaRPr>
                    </a:p>
                  </a:txBody>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011801761"/>
              </p:ext>
            </p:extLst>
          </p:nvPr>
        </p:nvGraphicFramePr>
        <p:xfrm>
          <a:off x="553118" y="1191438"/>
          <a:ext cx="8099689" cy="1717545"/>
        </p:xfrm>
        <a:graphic>
          <a:graphicData uri="http://schemas.openxmlformats.org/drawingml/2006/table">
            <a:tbl>
              <a:tblPr firstRow="1" bandRow="1">
                <a:tableStyleId>{5C22544A-7EE6-4342-B048-85BDC9FD1C3A}</a:tableStyleId>
              </a:tblPr>
              <a:tblGrid>
                <a:gridCol w="2743679"/>
                <a:gridCol w="1211304"/>
                <a:gridCol w="1036177"/>
                <a:gridCol w="1094553"/>
                <a:gridCol w="1021583"/>
                <a:gridCol w="992393"/>
              </a:tblGrid>
              <a:tr h="561505">
                <a:tc>
                  <a:txBody>
                    <a:bodyPr/>
                    <a:lstStyle/>
                    <a:p>
                      <a:endParaRPr lang="en-US" dirty="0"/>
                    </a:p>
                  </a:txBody>
                  <a:tcPr>
                    <a:solidFill>
                      <a:schemeClr val="accent1">
                        <a:lumMod val="60000"/>
                        <a:lumOff val="40000"/>
                      </a:schemeClr>
                    </a:solidFill>
                  </a:tcPr>
                </a:tc>
                <a:tc>
                  <a:txBody>
                    <a:bodyPr/>
                    <a:lstStyle/>
                    <a:p>
                      <a:r>
                        <a:rPr lang="en-US" sz="2800" b="0" dirty="0" smtClean="0"/>
                        <a:t>2009</a:t>
                      </a:r>
                      <a:endParaRPr lang="en-US" sz="2800" b="0" dirty="0"/>
                    </a:p>
                  </a:txBody>
                  <a:tcPr>
                    <a:solidFill>
                      <a:schemeClr val="accent1">
                        <a:lumMod val="60000"/>
                        <a:lumOff val="40000"/>
                      </a:schemeClr>
                    </a:solidFill>
                  </a:tcPr>
                </a:tc>
                <a:tc>
                  <a:txBody>
                    <a:bodyPr/>
                    <a:lstStyle/>
                    <a:p>
                      <a:r>
                        <a:rPr lang="en-US" sz="2800" b="0" dirty="0" smtClean="0"/>
                        <a:t>2010</a:t>
                      </a:r>
                      <a:endParaRPr lang="en-US" sz="2800" b="0" dirty="0"/>
                    </a:p>
                  </a:txBody>
                  <a:tcPr>
                    <a:solidFill>
                      <a:schemeClr val="accent1">
                        <a:lumMod val="60000"/>
                        <a:lumOff val="40000"/>
                      </a:schemeClr>
                    </a:solidFill>
                  </a:tcPr>
                </a:tc>
                <a:tc>
                  <a:txBody>
                    <a:bodyPr/>
                    <a:lstStyle/>
                    <a:p>
                      <a:r>
                        <a:rPr lang="en-US" sz="2800" b="0" dirty="0" smtClean="0"/>
                        <a:t>2011</a:t>
                      </a:r>
                      <a:endParaRPr lang="en-US" sz="2800" b="0" dirty="0"/>
                    </a:p>
                  </a:txBody>
                  <a:tcPr>
                    <a:solidFill>
                      <a:schemeClr val="accent1">
                        <a:lumMod val="60000"/>
                        <a:lumOff val="40000"/>
                      </a:schemeClr>
                    </a:solidFill>
                  </a:tcPr>
                </a:tc>
                <a:tc>
                  <a:txBody>
                    <a:bodyPr/>
                    <a:lstStyle/>
                    <a:p>
                      <a:r>
                        <a:rPr lang="en-US" sz="2800" b="0" dirty="0" smtClean="0"/>
                        <a:t>2012</a:t>
                      </a:r>
                      <a:endParaRPr lang="en-US" sz="2800" b="0" dirty="0"/>
                    </a:p>
                  </a:txBody>
                  <a:tcPr>
                    <a:solidFill>
                      <a:schemeClr val="accent1">
                        <a:lumMod val="60000"/>
                        <a:lumOff val="40000"/>
                      </a:schemeClr>
                    </a:solidFill>
                  </a:tcPr>
                </a:tc>
                <a:tc>
                  <a:txBody>
                    <a:bodyPr/>
                    <a:lstStyle/>
                    <a:p>
                      <a:r>
                        <a:rPr lang="en-US" sz="2800" b="0" dirty="0" smtClean="0"/>
                        <a:t>2013</a:t>
                      </a:r>
                      <a:endParaRPr lang="en-US" sz="2800" b="0" dirty="0"/>
                    </a:p>
                  </a:txBody>
                  <a:tcPr>
                    <a:solidFill>
                      <a:schemeClr val="accent1">
                        <a:lumMod val="60000"/>
                        <a:lumOff val="40000"/>
                      </a:schemeClr>
                    </a:solidFill>
                  </a:tcPr>
                </a:tc>
              </a:tr>
              <a:tr h="1156040">
                <a:tc>
                  <a:txBody>
                    <a:bodyPr/>
                    <a:lstStyle/>
                    <a:p>
                      <a:r>
                        <a:rPr lang="en-US" sz="3200" b="0" dirty="0" smtClean="0">
                          <a:solidFill>
                            <a:schemeClr val="tx1"/>
                          </a:solidFill>
                        </a:rPr>
                        <a:t>Business Management</a:t>
                      </a:r>
                      <a:endParaRPr lang="en-US" sz="3200" b="0" dirty="0">
                        <a:solidFill>
                          <a:schemeClr val="tx1"/>
                        </a:solidFill>
                      </a:endParaRPr>
                    </a:p>
                  </a:txBody>
                  <a:tcPr/>
                </a:tc>
                <a:tc>
                  <a:txBody>
                    <a:bodyPr/>
                    <a:lstStyle/>
                    <a:p>
                      <a:r>
                        <a:rPr lang="en-US" sz="3200" b="1" dirty="0" smtClean="0">
                          <a:solidFill>
                            <a:schemeClr val="tx1"/>
                          </a:solidFill>
                        </a:rPr>
                        <a:t>39</a:t>
                      </a:r>
                      <a:endParaRPr lang="en-US" sz="3200" b="1" dirty="0">
                        <a:solidFill>
                          <a:schemeClr val="tx1"/>
                        </a:solidFill>
                      </a:endParaRPr>
                    </a:p>
                  </a:txBody>
                  <a:tcPr/>
                </a:tc>
                <a:tc>
                  <a:txBody>
                    <a:bodyPr/>
                    <a:lstStyle/>
                    <a:p>
                      <a:r>
                        <a:rPr lang="en-US" sz="3200" b="1" dirty="0" smtClean="0">
                          <a:solidFill>
                            <a:schemeClr val="tx1"/>
                          </a:solidFill>
                        </a:rPr>
                        <a:t>43</a:t>
                      </a:r>
                      <a:endParaRPr lang="en-US" sz="3200" b="1" dirty="0">
                        <a:solidFill>
                          <a:schemeClr val="tx1"/>
                        </a:solidFill>
                      </a:endParaRPr>
                    </a:p>
                  </a:txBody>
                  <a:tcPr/>
                </a:tc>
                <a:tc>
                  <a:txBody>
                    <a:bodyPr/>
                    <a:lstStyle/>
                    <a:p>
                      <a:r>
                        <a:rPr lang="en-US" sz="3200" b="1" dirty="0" smtClean="0">
                          <a:solidFill>
                            <a:schemeClr val="tx1"/>
                          </a:solidFill>
                        </a:rPr>
                        <a:t>42</a:t>
                      </a:r>
                      <a:endParaRPr lang="en-US" sz="3200" b="1" dirty="0">
                        <a:solidFill>
                          <a:schemeClr val="tx1"/>
                        </a:solidFill>
                      </a:endParaRPr>
                    </a:p>
                  </a:txBody>
                  <a:tcPr/>
                </a:tc>
                <a:tc>
                  <a:txBody>
                    <a:bodyPr/>
                    <a:lstStyle/>
                    <a:p>
                      <a:r>
                        <a:rPr lang="en-US" sz="3200" b="1" dirty="0" smtClean="0">
                          <a:solidFill>
                            <a:schemeClr val="tx1"/>
                          </a:solidFill>
                        </a:rPr>
                        <a:t>71</a:t>
                      </a:r>
                    </a:p>
                    <a:p>
                      <a:endParaRPr lang="en-US" sz="3200" b="1" dirty="0">
                        <a:solidFill>
                          <a:schemeClr val="tx1"/>
                        </a:solidFill>
                      </a:endParaRPr>
                    </a:p>
                  </a:txBody>
                  <a:tcPr/>
                </a:tc>
                <a:tc>
                  <a:txBody>
                    <a:bodyPr/>
                    <a:lstStyle/>
                    <a:p>
                      <a:r>
                        <a:rPr lang="en-US" sz="3200" b="1" dirty="0" smtClean="0">
                          <a:solidFill>
                            <a:schemeClr val="tx1"/>
                          </a:solidFill>
                        </a:rPr>
                        <a:t>88</a:t>
                      </a:r>
                      <a:endParaRPr lang="en-US" sz="3200" b="1" dirty="0">
                        <a:solidFill>
                          <a:schemeClr val="tx1"/>
                        </a:solidFill>
                      </a:endParaRPr>
                    </a:p>
                  </a:txBody>
                  <a:tcPr/>
                </a:tc>
              </a:tr>
            </a:tbl>
          </a:graphicData>
        </a:graphic>
      </p:graphicFrame>
      <p:sp>
        <p:nvSpPr>
          <p:cNvPr id="8" name="Title 1"/>
          <p:cNvSpPr>
            <a:spLocks noGrp="1"/>
          </p:cNvSpPr>
          <p:nvPr>
            <p:ph type="title"/>
          </p:nvPr>
        </p:nvSpPr>
        <p:spPr>
          <a:xfrm>
            <a:off x="1089024" y="274637"/>
            <a:ext cx="7272339" cy="1064767"/>
          </a:xfrm>
        </p:spPr>
        <p:txBody>
          <a:bodyPr/>
          <a:lstStyle/>
          <a:p>
            <a:r>
              <a:rPr lang="en-US" dirty="0" smtClean="0"/>
              <a:t>Growth in Enrollment</a:t>
            </a:r>
            <a:endParaRPr lang="en-US" dirty="0"/>
          </a:p>
        </p:txBody>
      </p:sp>
      <p:sp>
        <p:nvSpPr>
          <p:cNvPr id="2" name="Slide Number Placeholder 1"/>
          <p:cNvSpPr>
            <a:spLocks noGrp="1"/>
          </p:cNvSpPr>
          <p:nvPr>
            <p:ph type="sldNum" sz="quarter" idx="12"/>
          </p:nvPr>
        </p:nvSpPr>
        <p:spPr/>
        <p:txBody>
          <a:bodyPr/>
          <a:lstStyle/>
          <a:p>
            <a:fld id="{11A40BDC-8D2C-CB47-863B-1884C534C510}" type="slidenum">
              <a:rPr lang="en-US" smtClean="0"/>
              <a:t>5</a:t>
            </a:fld>
            <a:endParaRPr lang="en-US"/>
          </a:p>
        </p:txBody>
      </p:sp>
    </p:spTree>
    <p:extLst>
      <p:ext uri="{BB962C8B-B14F-4D97-AF65-F5344CB8AC3E}">
        <p14:creationId xmlns:p14="http://schemas.microsoft.com/office/powerpoint/2010/main" val="43705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523" y="160338"/>
            <a:ext cx="7272339" cy="948856"/>
          </a:xfrm>
        </p:spPr>
        <p:txBody>
          <a:bodyPr/>
          <a:lstStyle/>
          <a:p>
            <a:r>
              <a:rPr lang="en-US" dirty="0" smtClean="0"/>
              <a:t>Why this increase?</a:t>
            </a:r>
            <a:endParaRPr lang="en-US" dirty="0"/>
          </a:p>
        </p:txBody>
      </p:sp>
      <p:sp>
        <p:nvSpPr>
          <p:cNvPr id="3" name="Content Placeholder 2"/>
          <p:cNvSpPr>
            <a:spLocks noGrp="1"/>
          </p:cNvSpPr>
          <p:nvPr>
            <p:ph idx="1"/>
          </p:nvPr>
        </p:nvSpPr>
        <p:spPr>
          <a:xfrm>
            <a:off x="862884" y="1052746"/>
            <a:ext cx="8281116" cy="2978746"/>
          </a:xfrm>
        </p:spPr>
        <p:txBody>
          <a:bodyPr>
            <a:normAutofit lnSpcReduction="10000"/>
          </a:bodyPr>
          <a:lstStyle/>
          <a:p>
            <a:r>
              <a:rPr lang="en-US" smtClean="0"/>
              <a:t>Increased </a:t>
            </a:r>
            <a:r>
              <a:rPr lang="en-US" dirty="0" smtClean="0"/>
              <a:t>consistency between courses, leading to career paths.</a:t>
            </a:r>
          </a:p>
          <a:p>
            <a:r>
              <a:rPr lang="en-US" dirty="0" smtClean="0"/>
              <a:t>Focus on real-world skills and concepts while allowing students to apply the curriculum to their own ideas using hands-on projects and simulations.</a:t>
            </a:r>
          </a:p>
          <a:p>
            <a:r>
              <a:rPr lang="en-US" dirty="0" smtClean="0"/>
              <a:t>Create a competitive atmosphere and involve the community!</a:t>
            </a:r>
          </a:p>
          <a:p>
            <a:pPr lvl="1"/>
            <a:endParaRPr lang="en-US" dirty="0"/>
          </a:p>
        </p:txBody>
      </p:sp>
      <p:sp>
        <p:nvSpPr>
          <p:cNvPr id="4" name="AutoShape 2" descr="Displaying SL welcomes Fairfield Ludlow1 (Smal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isplaying SL welcomes Fairfield Ludlow1 (Smal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http://www.fairfield-sun.com/wp-content/uploads/2013/06/Fairfield-flhsadco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4" y="4031492"/>
            <a:ext cx="7107400" cy="26570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11A40BDC-8D2C-CB47-863B-1884C534C510}" type="slidenum">
              <a:rPr lang="en-US" smtClean="0"/>
              <a:t>6</a:t>
            </a:fld>
            <a:endParaRPr lang="en-US"/>
          </a:p>
        </p:txBody>
      </p:sp>
    </p:spTree>
    <p:extLst>
      <p:ext uri="{BB962C8B-B14F-4D97-AF65-F5344CB8AC3E}">
        <p14:creationId xmlns:p14="http://schemas.microsoft.com/office/powerpoint/2010/main" val="132145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Strengths of our Program</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15479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20090"/>
            <a:ext cx="7675414" cy="1339009"/>
          </a:xfrm>
        </p:spPr>
        <p:txBody>
          <a:bodyPr/>
          <a:lstStyle/>
          <a:p>
            <a:r>
              <a:rPr lang="en-US" dirty="0" smtClean="0"/>
              <a:t>Our Business Students</a:t>
            </a:r>
            <a:endParaRPr lang="en-US" dirty="0"/>
          </a:p>
        </p:txBody>
      </p:sp>
      <p:sp>
        <p:nvSpPr>
          <p:cNvPr id="3" name="Content Placeholder 2"/>
          <p:cNvSpPr>
            <a:spLocks noGrp="1"/>
          </p:cNvSpPr>
          <p:nvPr>
            <p:ph idx="1"/>
          </p:nvPr>
        </p:nvSpPr>
        <p:spPr>
          <a:xfrm>
            <a:off x="759854" y="1325388"/>
            <a:ext cx="8004584" cy="4685158"/>
          </a:xfrm>
        </p:spPr>
        <p:txBody>
          <a:bodyPr>
            <a:normAutofit/>
          </a:bodyPr>
          <a:lstStyle/>
          <a:p>
            <a:r>
              <a:rPr lang="en-US" sz="2800" dirty="0" smtClean="0">
                <a:solidFill>
                  <a:schemeClr val="tx1"/>
                </a:solidFill>
              </a:rPr>
              <a:t>Consistently demonstrate </a:t>
            </a:r>
            <a:r>
              <a:rPr lang="en-US" sz="2800" dirty="0">
                <a:solidFill>
                  <a:schemeClr val="tx1"/>
                </a:solidFill>
              </a:rPr>
              <a:t>21</a:t>
            </a:r>
            <a:r>
              <a:rPr lang="en-US" sz="2800" baseline="30000" dirty="0">
                <a:solidFill>
                  <a:schemeClr val="tx1"/>
                </a:solidFill>
              </a:rPr>
              <a:t>st</a:t>
            </a:r>
            <a:r>
              <a:rPr lang="en-US" sz="2800" dirty="0">
                <a:solidFill>
                  <a:schemeClr val="tx1"/>
                </a:solidFill>
              </a:rPr>
              <a:t> century skill sets such as creativity, innovation, </a:t>
            </a:r>
            <a:r>
              <a:rPr lang="en-US" sz="2800" dirty="0" smtClean="0">
                <a:solidFill>
                  <a:schemeClr val="tx1"/>
                </a:solidFill>
              </a:rPr>
              <a:t>problem-solving, collaboration </a:t>
            </a:r>
            <a:r>
              <a:rPr lang="en-US" sz="2800" dirty="0">
                <a:solidFill>
                  <a:schemeClr val="tx1"/>
                </a:solidFill>
              </a:rPr>
              <a:t>and perseverance.</a:t>
            </a:r>
          </a:p>
        </p:txBody>
      </p:sp>
      <p:pic>
        <p:nvPicPr>
          <p:cNvPr id="2050" name="Picture 2" desc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372" y="2847809"/>
            <a:ext cx="4986311" cy="37397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1A40BDC-8D2C-CB47-863B-1884C534C510}" type="slidenum">
              <a:rPr lang="en-US" smtClean="0"/>
              <a:t>8</a:t>
            </a:fld>
            <a:endParaRPr lang="en-US"/>
          </a:p>
        </p:txBody>
      </p:sp>
    </p:spTree>
    <p:extLst>
      <p:ext uri="{BB962C8B-B14F-4D97-AF65-F5344CB8AC3E}">
        <p14:creationId xmlns:p14="http://schemas.microsoft.com/office/powerpoint/2010/main" val="13298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20090"/>
            <a:ext cx="7675414" cy="1339009"/>
          </a:xfrm>
        </p:spPr>
        <p:txBody>
          <a:bodyPr/>
          <a:lstStyle/>
          <a:p>
            <a:r>
              <a:rPr lang="en-US" dirty="0" smtClean="0"/>
              <a:t>Our Business Students</a:t>
            </a:r>
            <a:endParaRPr lang="en-US" dirty="0"/>
          </a:p>
        </p:txBody>
      </p:sp>
      <p:sp>
        <p:nvSpPr>
          <p:cNvPr id="3" name="Content Placeholder 2"/>
          <p:cNvSpPr>
            <a:spLocks noGrp="1"/>
          </p:cNvSpPr>
          <p:nvPr>
            <p:ph idx="1"/>
          </p:nvPr>
        </p:nvSpPr>
        <p:spPr>
          <a:xfrm>
            <a:off x="759854" y="1325388"/>
            <a:ext cx="8004584" cy="4685158"/>
          </a:xfrm>
        </p:spPr>
        <p:txBody>
          <a:bodyPr>
            <a:normAutofit/>
          </a:bodyPr>
          <a:lstStyle/>
          <a:p>
            <a:r>
              <a:rPr lang="en-US" sz="2800" dirty="0">
                <a:solidFill>
                  <a:schemeClr val="tx1"/>
                </a:solidFill>
              </a:rPr>
              <a:t>Are provided with a platform to find their niche.</a:t>
            </a:r>
          </a:p>
        </p:txBody>
      </p:sp>
      <p:pic>
        <p:nvPicPr>
          <p:cNvPr id="7" name="Picture 2" descr="C:\Users\sweise\AppData\Local\Microsoft\Windows\Temporary Internet Files\Content.Outlook\84UVFJF2\bluefish trip 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914" y="2156603"/>
            <a:ext cx="5968020" cy="44760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1A40BDC-8D2C-CB47-863B-1884C534C510}" type="slidenum">
              <a:rPr lang="en-US" smtClean="0"/>
              <a:t>9</a:t>
            </a:fld>
            <a:endParaRPr lang="en-US"/>
          </a:p>
        </p:txBody>
      </p:sp>
    </p:spTree>
    <p:extLst>
      <p:ext uri="{BB962C8B-B14F-4D97-AF65-F5344CB8AC3E}">
        <p14:creationId xmlns:p14="http://schemas.microsoft.com/office/powerpoint/2010/main" val="13298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4.7|5"/>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1828</TotalTime>
  <Words>771</Words>
  <Application>Microsoft Office PowerPoint</Application>
  <PresentationFormat>On-screen Show (4:3)</PresentationFormat>
  <Paragraphs>240</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Tradition</vt:lpstr>
      <vt:lpstr>Business Department</vt:lpstr>
      <vt:lpstr>Elective Offerings</vt:lpstr>
      <vt:lpstr>PowerPoint Presentation</vt:lpstr>
      <vt:lpstr>Characteristics of an Elective Program</vt:lpstr>
      <vt:lpstr>Growth in Enrollment</vt:lpstr>
      <vt:lpstr>Why this increase?</vt:lpstr>
      <vt:lpstr>Strengths of our Program</vt:lpstr>
      <vt:lpstr>Our Business Students</vt:lpstr>
      <vt:lpstr>Our Business Students</vt:lpstr>
      <vt:lpstr>Our Business Students</vt:lpstr>
      <vt:lpstr>Our Business Students</vt:lpstr>
      <vt:lpstr>Testimonials</vt:lpstr>
      <vt:lpstr>Revisions to Curriculum</vt:lpstr>
      <vt:lpstr>Revisions to Curriculum</vt:lpstr>
      <vt:lpstr>Process used</vt:lpstr>
      <vt:lpstr>PowerPoint Presentation</vt:lpstr>
      <vt:lpstr>PowerPoint Presentation</vt:lpstr>
      <vt:lpstr>PowerPoint Presentation</vt:lpstr>
      <vt:lpstr>Changes: Marketing</vt:lpstr>
      <vt:lpstr>Changes: Accounting</vt:lpstr>
      <vt:lpstr>New Classes</vt:lpstr>
      <vt:lpstr>Why Is Financial Literacy Important?</vt:lpstr>
      <vt:lpstr>PowerPoint Presentation</vt:lpstr>
      <vt:lpstr>PowerPoint Presentation</vt:lpstr>
      <vt:lpstr> Implementation Cost </vt:lpstr>
      <vt:lpstr>PowerPoint Presentation</vt:lpstr>
      <vt:lpstr>Evaluation of New Curriculum</vt:lpstr>
      <vt:lpstr>Thank You!</vt:lpstr>
    </vt:vector>
  </TitlesOfParts>
  <Company>FPS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Department</dc:title>
  <dc:creator>Weise, Stefanie</dc:creator>
  <cp:lastModifiedBy>Windows User</cp:lastModifiedBy>
  <cp:revision>78</cp:revision>
  <cp:lastPrinted>2013-12-02T20:57:02Z</cp:lastPrinted>
  <dcterms:created xsi:type="dcterms:W3CDTF">2013-11-18T18:12:45Z</dcterms:created>
  <dcterms:modified xsi:type="dcterms:W3CDTF">2013-12-10T17:25:09Z</dcterms:modified>
</cp:coreProperties>
</file>